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8" r:id="rId4"/>
    <p:sldMasterId id="2147483658" r:id="rId5"/>
  </p:sldMasterIdLst>
  <p:notesMasterIdLst>
    <p:notesMasterId r:id="rId17"/>
  </p:notesMasterIdLst>
  <p:sldIdLst>
    <p:sldId id="256" r:id="rId6"/>
    <p:sldId id="426" r:id="rId7"/>
    <p:sldId id="442" r:id="rId8"/>
    <p:sldId id="431" r:id="rId9"/>
    <p:sldId id="424" r:id="rId10"/>
    <p:sldId id="454" r:id="rId11"/>
    <p:sldId id="455" r:id="rId12"/>
    <p:sldId id="456" r:id="rId13"/>
    <p:sldId id="439" r:id="rId14"/>
    <p:sldId id="394" r:id="rId15"/>
    <p:sldId id="383" r:id="rId16"/>
  </p:sldIdLst>
  <p:sldSz cx="9144000" cy="6858000" type="screen4x3"/>
  <p:notesSz cx="7010400" cy="9236075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yan Schultz" initials="RS" lastIdx="1" clrIdx="0">
    <p:extLst>
      <p:ext uri="{19B8F6BF-5375-455C-9EA6-DF929625EA0E}">
        <p15:presenceInfo xmlns:p15="http://schemas.microsoft.com/office/powerpoint/2012/main" userId="ab077086bdf2ffb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020A0E"/>
    <a:srgbClr val="1F497D"/>
    <a:srgbClr val="8B8B8B"/>
    <a:srgbClr val="E6B9B8"/>
    <a:srgbClr val="738AB9"/>
    <a:srgbClr val="9EB3B6"/>
    <a:srgbClr val="F0EAF9"/>
    <a:srgbClr val="CEDEE0"/>
    <a:srgbClr val="7F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17" autoAdjust="0"/>
    <p:restoredTop sz="96122" autoAdjust="0"/>
  </p:normalViewPr>
  <p:slideViewPr>
    <p:cSldViewPr snapToGrid="0" snapToObjects="1">
      <p:cViewPr varScale="1">
        <p:scale>
          <a:sx n="114" d="100"/>
          <a:sy n="114" d="100"/>
        </p:scale>
        <p:origin x="1386" y="1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10" Type="http://schemas.openxmlformats.org/officeDocument/2006/relationships/slide" Target="slides/slide5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1804"/>
          </a:xfrm>
          <a:prstGeom prst="rect">
            <a:avLst/>
          </a:prstGeom>
        </p:spPr>
        <p:txBody>
          <a:bodyPr vert="horz" lIns="92830" tIns="46415" rIns="92830" bIns="46415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1804"/>
          </a:xfrm>
          <a:prstGeom prst="rect">
            <a:avLst/>
          </a:prstGeom>
        </p:spPr>
        <p:txBody>
          <a:bodyPr vert="horz" lIns="92830" tIns="46415" rIns="92830" bIns="46415" rtlCol="0"/>
          <a:lstStyle>
            <a:lvl1pPr algn="r">
              <a:defRPr sz="1200"/>
            </a:lvl1pPr>
          </a:lstStyle>
          <a:p>
            <a:fld id="{F479A44B-3772-674F-95C9-7079CC0120AD}" type="datetimeFigureOut">
              <a:rPr lang="en-US" smtClean="0"/>
              <a:pPr/>
              <a:t>9/16/2020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95388" y="692150"/>
            <a:ext cx="4619625" cy="34639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830" tIns="46415" rIns="92830" bIns="46415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387136"/>
            <a:ext cx="5608320" cy="4156234"/>
          </a:xfrm>
          <a:prstGeom prst="rect">
            <a:avLst/>
          </a:prstGeom>
        </p:spPr>
        <p:txBody>
          <a:bodyPr vert="horz" lIns="92830" tIns="46415" rIns="92830" bIns="46415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772668"/>
            <a:ext cx="3037840" cy="461804"/>
          </a:xfrm>
          <a:prstGeom prst="rect">
            <a:avLst/>
          </a:prstGeom>
        </p:spPr>
        <p:txBody>
          <a:bodyPr vert="horz" lIns="92830" tIns="46415" rIns="92830" bIns="46415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772668"/>
            <a:ext cx="3037840" cy="461804"/>
          </a:xfrm>
          <a:prstGeom prst="rect">
            <a:avLst/>
          </a:prstGeom>
        </p:spPr>
        <p:txBody>
          <a:bodyPr vert="horz" lIns="92830" tIns="46415" rIns="92830" bIns="46415" rtlCol="0" anchor="b"/>
          <a:lstStyle>
            <a:lvl1pPr algn="r">
              <a:defRPr sz="1200"/>
            </a:lvl1pPr>
          </a:lstStyle>
          <a:p>
            <a:fld id="{B7DA21B6-DD30-824E-9484-61254458B3F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390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98600" y="2895600"/>
            <a:ext cx="6146800" cy="838200"/>
          </a:xfrm>
        </p:spPr>
        <p:txBody>
          <a:bodyPr>
            <a:no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1A9E2-F867-4FBB-AE62-22528DB51AD0}" type="datetime1">
              <a:rPr lang="en-US" smtClean="0"/>
              <a:t>9/16/2020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asic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406400" y="1155700"/>
            <a:ext cx="8339328" cy="51389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6601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498600" y="4621161"/>
            <a:ext cx="6146800" cy="838200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2800" baseline="0">
                <a:solidFill>
                  <a:schemeClr val="bg1">
                    <a:lumMod val="50000"/>
                  </a:schemeClr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Title Master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473325"/>
            <a:ext cx="7772400" cy="981075"/>
          </a:xfrm>
        </p:spPr>
        <p:txBody>
          <a:bodyPr/>
          <a:lstStyle>
            <a:lvl1pPr>
              <a:defRPr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594100"/>
            <a:ext cx="6400800" cy="495300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6FEF1-EEDA-41AF-9328-8C7E964DC253}" type="datetime1">
              <a:rPr lang="en-US" smtClean="0"/>
              <a:t>9/16/2020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7F7F7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DED32D-F286-478A-89E5-C9CB54D83C02}" type="datetime1">
              <a:rPr lang="en-US" smtClean="0"/>
              <a:t>9/16/2020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>
          <a:xfrm>
            <a:off x="457200" y="1492250"/>
            <a:ext cx="8229600" cy="4445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91801"/>
            <a:ext cx="4038600" cy="4375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91801"/>
            <a:ext cx="4038600" cy="4375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3E641-2326-4725-81F2-B46948D9EB39}" type="datetime1">
              <a:rPr lang="en-US" smtClean="0"/>
              <a:t>9/16/2020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09057"/>
            <a:ext cx="4040188" cy="348374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85D10-E850-485B-9AFC-215221AC93A4}" type="datetime1">
              <a:rPr lang="en-US" smtClean="0"/>
              <a:t>9/16/2020</a:t>
            </a:fld>
            <a:endParaRPr lang="en-US"/>
          </a:p>
        </p:txBody>
      </p:sp>
      <p:sp>
        <p:nvSpPr>
          <p:cNvPr id="12" name="Chart Placeholder 11"/>
          <p:cNvSpPr>
            <a:spLocks noGrp="1"/>
          </p:cNvSpPr>
          <p:nvPr>
            <p:ph type="chart" sz="quarter" idx="11"/>
          </p:nvPr>
        </p:nvSpPr>
        <p:spPr>
          <a:xfrm>
            <a:off x="4800600" y="1535113"/>
            <a:ext cx="3771900" cy="4357687"/>
          </a:xfrm>
        </p:spPr>
        <p:txBody>
          <a:bodyPr/>
          <a:lstStyle/>
          <a:p>
            <a:r>
              <a:rPr lang="en-US" dirty="0"/>
              <a:t>Click icon to add chart</a:t>
            </a: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>
            <a:normAutofit/>
          </a:bodyPr>
          <a:lstStyle>
            <a:lvl1pPr algn="l">
              <a:defRPr sz="2400" b="1" cap="none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8A7B0-AC12-49A8-8CC2-BE29E63D118A}" type="datetime1">
              <a:rPr lang="en-US" smtClean="0"/>
              <a:t>9/16/2020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768AEB-731E-45FB-B1DA-5FA2A195E439}" type="datetime1">
              <a:rPr lang="en-US" smtClean="0"/>
              <a:t>9/16/2020</a:t>
            </a:fld>
            <a:endParaRPr lang="en-US"/>
          </a:p>
        </p:txBody>
      </p:sp>
      <p:sp>
        <p:nvSpPr>
          <p:cNvPr id="9" name="Table Placeholder 8"/>
          <p:cNvSpPr>
            <a:spLocks noGrp="1"/>
          </p:cNvSpPr>
          <p:nvPr>
            <p:ph type="tbl" sz="quarter" idx="12"/>
          </p:nvPr>
        </p:nvSpPr>
        <p:spPr>
          <a:xfrm>
            <a:off x="457200" y="1491801"/>
            <a:ext cx="8089900" cy="4362899"/>
          </a:xfrm>
        </p:spPr>
        <p:txBody>
          <a:bodyPr/>
          <a:lstStyle/>
          <a:p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09057"/>
            <a:ext cx="4040188" cy="348374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526C89-3968-4A1A-8DC2-CC78FB52203E}" type="datetime1">
              <a:rPr lang="en-US" smtClean="0"/>
              <a:t>9/16/2020</a:t>
            </a:fld>
            <a:endParaRPr lang="en-US"/>
          </a:p>
        </p:txBody>
      </p:sp>
      <p:sp>
        <p:nvSpPr>
          <p:cNvPr id="12" name="Chart Placeholder 11"/>
          <p:cNvSpPr>
            <a:spLocks noGrp="1"/>
          </p:cNvSpPr>
          <p:nvPr>
            <p:ph type="chart" sz="quarter" idx="11"/>
          </p:nvPr>
        </p:nvSpPr>
        <p:spPr>
          <a:xfrm>
            <a:off x="4800600" y="1535113"/>
            <a:ext cx="3771900" cy="435768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11"/>
          <p:cNvGrpSpPr/>
          <p:nvPr/>
        </p:nvGrpSpPr>
        <p:grpSpPr>
          <a:xfrm flipH="1">
            <a:off x="1600199" y="2126877"/>
            <a:ext cx="7543801" cy="2604247"/>
            <a:chOff x="-1" y="3379694"/>
            <a:chExt cx="7543801" cy="2604247"/>
          </a:xfrm>
        </p:grpSpPr>
        <p:sp>
          <p:nvSpPr>
            <p:cNvPr id="10" name="Snip Single Corner Rectangle 9"/>
            <p:cNvSpPr/>
            <p:nvPr/>
          </p:nvSpPr>
          <p:spPr>
            <a:xfrm flipV="1">
              <a:off x="-1" y="3393141"/>
              <a:ext cx="7543800" cy="2590800"/>
            </a:xfrm>
            <a:prstGeom prst="snip1Rect">
              <a:avLst>
                <a:gd name="adj" fmla="val 7379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63500" dir="2700000" algn="tl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cxnSp>
          <p:nvCxnSpPr>
            <p:cNvPr id="11" name="Straight Connector 10"/>
            <p:cNvCxnSpPr/>
            <p:nvPr/>
          </p:nvCxnSpPr>
          <p:spPr>
            <a:xfrm>
              <a:off x="0" y="3379694"/>
              <a:ext cx="7543800" cy="2377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6105" y="2653553"/>
            <a:ext cx="5870448" cy="1472184"/>
          </a:xfr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600" kern="120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36105" y="4134881"/>
            <a:ext cx="5870448" cy="576072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ts val="0"/>
              </a:spcBef>
              <a:buClr>
                <a:schemeClr val="accent1"/>
              </a:buClr>
              <a:buSzPct val="90000"/>
              <a:buFont typeface="Wingdings 2" pitchFamily="18" charset="2"/>
              <a:buNone/>
              <a:defRPr sz="140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16200000">
            <a:off x="8033590" y="3475037"/>
            <a:ext cx="1828801" cy="365125"/>
          </a:xfrm>
        </p:spPr>
        <p:txBody>
          <a:bodyPr vert="horz" lIns="91440" tIns="0" rIns="91440" bIns="0" rtlCol="0" anchor="t" anchorCtr="0"/>
          <a:lstStyle>
            <a:lvl1pPr marL="0" algn="l" defTabSz="914400" rtl="0" eaLnBrk="1" latinLnBrk="0" hangingPunct="1">
              <a:defRPr sz="1100" b="1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16200000">
            <a:off x="7658009" y="3475037"/>
            <a:ext cx="1828800" cy="365125"/>
          </a:xfrm>
        </p:spPr>
        <p:txBody>
          <a:bodyPr vert="horz" lIns="91440" tIns="0" rIns="91440" bIns="0" rtlCol="0" anchor="b" anchorCtr="0"/>
          <a:lstStyle>
            <a:lvl1pPr marL="0" algn="l" defTabSz="914400" rtl="0" eaLnBrk="1" latinLnBrk="0" hangingPunct="1">
              <a:defRPr sz="1400" b="1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64DCAFD5-E28C-4FAE-B896-709C25B69976}" type="datetime1">
              <a:rPr lang="en-US" smtClean="0"/>
              <a:t>9/16/2020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6695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niem_1_inside.jpg"/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icture 9" descr="niem_1_cover.jpg"/>
          <p:cNvPicPr>
            <a:picLocks noChangeAspect="1"/>
          </p:cNvPicPr>
          <p:nvPr userDrawn="1"/>
        </p:nvPicPr>
        <p:blipFill rotWithShape="1">
          <a:blip r:embed="rId13"/>
          <a:srcRect l="65865" t="77549"/>
          <a:stretch/>
        </p:blipFill>
        <p:spPr>
          <a:xfrm>
            <a:off x="5707515" y="5346619"/>
            <a:ext cx="3121269" cy="1539679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04042"/>
            <a:ext cx="8229600" cy="8113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695184" y="12621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2"/>
                </a:solidFill>
              </a:defRPr>
            </a:lvl1pPr>
          </a:lstStyle>
          <a:p>
            <a:fld id="{CCB297DF-97F3-44D5-A7F5-334AEE6B78F7}" type="datetime1">
              <a:rPr lang="en-US" smtClean="0"/>
              <a:t>9/16/2020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01134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91801"/>
            <a:ext cx="8229600" cy="46343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14"/>
          <a:srcRect l="88148" t="94107" r="-1" b="82"/>
          <a:stretch/>
        </p:blipFill>
        <p:spPr>
          <a:xfrm>
            <a:off x="8053755" y="6462349"/>
            <a:ext cx="1084781" cy="398882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5" r:id="rId6"/>
    <p:sldLayoutId id="2147483650" r:id="rId7"/>
    <p:sldLayoutId id="2147483653" r:id="rId8"/>
    <p:sldLayoutId id="2147483676" r:id="rId9"/>
    <p:sldLayoutId id="2147483678" r:id="rId10"/>
  </p:sldLayoutIdLst>
  <p:hf hdr="0" dt="0"/>
  <p:txStyles>
    <p:titleStyle>
      <a:lvl1pPr algn="l" defTabSz="457200" rtl="0" eaLnBrk="1" latinLnBrk="0" hangingPunct="1">
        <a:lnSpc>
          <a:spcPct val="80000"/>
        </a:lnSpc>
        <a:spcBef>
          <a:spcPct val="0"/>
        </a:spcBef>
        <a:buNone/>
        <a:defRPr sz="3200" b="1" kern="1200" cap="all">
          <a:solidFill>
            <a:schemeClr val="bg1">
              <a:lumMod val="50000"/>
            </a:schemeClr>
          </a:solidFill>
          <a:effectLst/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Tx/>
        <a:buFont typeface="Arial"/>
        <a:buChar char="•"/>
        <a:defRPr sz="3200" kern="1200">
          <a:solidFill>
            <a:srgbClr val="7F7F7F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ClrTx/>
        <a:buFont typeface="Arial"/>
        <a:buChar char="–"/>
        <a:defRPr sz="2800" kern="1200">
          <a:solidFill>
            <a:srgbClr val="7F7F7F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ClrTx/>
        <a:buFont typeface="Arial"/>
        <a:buChar char="•"/>
        <a:defRPr sz="2400" kern="1200">
          <a:solidFill>
            <a:srgbClr val="7F7F7F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ClrTx/>
        <a:buFont typeface="Arial"/>
        <a:buChar char="–"/>
        <a:defRPr sz="2000" kern="1200">
          <a:solidFill>
            <a:srgbClr val="7F7F7F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ClrTx/>
        <a:buFont typeface="Arial"/>
        <a:buChar char="»"/>
        <a:defRPr sz="2000" kern="1200">
          <a:solidFill>
            <a:srgbClr val="7F7F7F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niem_1_cover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4"/>
          <a:srcRect l="22021" t="41154" r="22118" b="45129"/>
          <a:stretch/>
        </p:blipFill>
        <p:spPr>
          <a:xfrm>
            <a:off x="938316" y="2899148"/>
            <a:ext cx="7017986" cy="1292469"/>
          </a:xfrm>
          <a:prstGeom prst="roundRect">
            <a:avLst>
              <a:gd name="adj" fmla="val 30817"/>
            </a:avLst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</p:sldLayoutIdLst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8.jpeg"/><Relationship Id="rId7" Type="http://schemas.openxmlformats.org/officeDocument/2006/relationships/hyperlink" Target="mailto:katri@A4SAFE.COM" TargetMode="Externa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Relationship Id="rId6" Type="http://schemas.openxmlformats.org/officeDocument/2006/relationships/hyperlink" Target="mailto:thomas.krul@canada.ca" TargetMode="External"/><Relationship Id="rId5" Type="http://schemas.openxmlformats.org/officeDocument/2006/relationships/image" Target="../media/image10.png"/><Relationship Id="rId4" Type="http://schemas.openxmlformats.org/officeDocument/2006/relationships/image" Target="../media/image9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7" Type="http://schemas.openxmlformats.org/officeDocument/2006/relationships/image" Target="../media/image12.jp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4"/>
          <p:cNvSpPr txBox="1">
            <a:spLocks/>
          </p:cNvSpPr>
          <p:nvPr/>
        </p:nvSpPr>
        <p:spPr bwMode="auto">
          <a:xfrm>
            <a:off x="133059" y="4596461"/>
            <a:ext cx="8877882" cy="1326517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5720" tIns="45720" rIns="45720" bIns="45720" numCol="1" anchor="ctr" anchorCtr="0" compatLnSpc="1">
            <a:prstTxWarp prst="textNoShape">
              <a:avLst/>
            </a:prstTxWarp>
            <a:spAutoFit/>
          </a:bodyPr>
          <a:lstStyle>
            <a:lvl1pPr algn="ctr" eaLnBrk="0" hangingPunct="0">
              <a:lnSpc>
                <a:spcPts val="3600"/>
              </a:lnSpc>
              <a:spcBef>
                <a:spcPct val="50000"/>
              </a:spcBef>
              <a:defRPr sz="4000" b="0" i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r" eaLnBrk="0" hangingPunct="0">
              <a:defRPr sz="2800" i="1">
                <a:solidFill>
                  <a:srgbClr val="000000"/>
                </a:solidFill>
                <a:latin typeface="Times New Roman" pitchFamily="18" charset="0"/>
              </a:defRPr>
            </a:lvl2pPr>
            <a:lvl3pPr algn="r" eaLnBrk="0" hangingPunct="0">
              <a:defRPr sz="2800" i="1">
                <a:solidFill>
                  <a:srgbClr val="000000"/>
                </a:solidFill>
                <a:latin typeface="Times New Roman" pitchFamily="18" charset="0"/>
              </a:defRPr>
            </a:lvl3pPr>
            <a:lvl4pPr algn="r" eaLnBrk="0" hangingPunct="0">
              <a:defRPr sz="2800" i="1">
                <a:solidFill>
                  <a:srgbClr val="000000"/>
                </a:solidFill>
                <a:latin typeface="Times New Roman" pitchFamily="18" charset="0"/>
              </a:defRPr>
            </a:lvl4pPr>
            <a:lvl5pPr algn="r" eaLnBrk="0" hangingPunct="0">
              <a:defRPr sz="2800" i="1">
                <a:solidFill>
                  <a:srgbClr val="000000"/>
                </a:solidFill>
                <a:latin typeface="Times New Roman" pitchFamily="18" charset="0"/>
              </a:defRPr>
            </a:lvl5pPr>
            <a:lvl6pPr marL="457200" algn="r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rgbClr val="000000"/>
                </a:solidFill>
                <a:latin typeface="Times New Roman" pitchFamily="18" charset="0"/>
              </a:defRPr>
            </a:lvl6pPr>
            <a:lvl7pPr marL="914400" algn="r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rgbClr val="000000"/>
                </a:solidFill>
                <a:latin typeface="Times New Roman" pitchFamily="18" charset="0"/>
              </a:defRPr>
            </a:lvl7pPr>
            <a:lvl8pPr marL="1371600" algn="r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rgbClr val="000000"/>
                </a:solidFill>
                <a:latin typeface="Times New Roman" pitchFamily="18" charset="0"/>
              </a:defRPr>
            </a:lvl8pPr>
            <a:lvl9pPr marL="1828800" algn="r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rgbClr val="000000"/>
                </a:solidFill>
                <a:latin typeface="Times New Roman" pitchFamily="18" charset="0"/>
              </a:defRPr>
            </a:lvl9pPr>
          </a:lstStyle>
          <a:p>
            <a:pPr>
              <a:lnSpc>
                <a:spcPct val="80000"/>
              </a:lnSpc>
            </a:pPr>
            <a:r>
              <a:rPr lang="en-US" sz="3200" b="1" dirty="0"/>
              <a:t>Virtual Annual Meeting (NBAC)</a:t>
            </a:r>
          </a:p>
          <a:p>
            <a:pPr>
              <a:lnSpc>
                <a:spcPct val="80000"/>
              </a:lnSpc>
            </a:pPr>
            <a:r>
              <a:rPr lang="en-US" sz="1800" b="1" dirty="0"/>
              <a:t>17 September 2020 </a:t>
            </a:r>
            <a:r>
              <a:rPr lang="en-US" sz="1800" b="1" dirty="0">
                <a:sym typeface="Wingdings" panose="05000000000000000000" pitchFamily="2" charset="2"/>
              </a:rPr>
              <a:t> 1 - 3PM</a:t>
            </a:r>
            <a:endParaRPr lang="en-US" sz="1800" b="1" dirty="0"/>
          </a:p>
          <a:p>
            <a:pPr>
              <a:lnSpc>
                <a:spcPct val="80000"/>
              </a:lnSpc>
            </a:pPr>
            <a:r>
              <a:rPr lang="en-US" sz="2400" b="1" dirty="0"/>
              <a:t>NBAC/NTAC Collaboration Planning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E2A587-0A3A-4D34-9E40-FA6A9DFF369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84" y="66676"/>
            <a:ext cx="2265218" cy="22652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87E8A4C-2801-4C5E-B105-8DF437593B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4979" y="90935"/>
            <a:ext cx="1825961" cy="237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5411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67AAC83-C2E7-4641-B054-887D244C88E4}"/>
              </a:ext>
            </a:extLst>
          </p:cNvPr>
          <p:cNvSpPr txBox="1">
            <a:spLocks/>
          </p:cNvSpPr>
          <p:nvPr/>
        </p:nvSpPr>
        <p:spPr>
          <a:xfrm>
            <a:off x="3200400" y="4944226"/>
            <a:ext cx="4314422" cy="14915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Tx/>
              <a:buFont typeface="Arial"/>
              <a:buChar char="•"/>
              <a:defRPr sz="2800" kern="1200">
                <a:solidFill>
                  <a:srgbClr val="7F7F7F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Tx/>
              <a:buFont typeface="Arial"/>
              <a:buChar char="–"/>
              <a:defRPr sz="2400" kern="1200">
                <a:solidFill>
                  <a:srgbClr val="7F7F7F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Tx/>
              <a:buFont typeface="Arial"/>
              <a:buChar char="•"/>
              <a:defRPr sz="2000" kern="1200">
                <a:solidFill>
                  <a:srgbClr val="7F7F7F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Tx/>
              <a:buFont typeface="Arial"/>
              <a:buChar char="–"/>
              <a:defRPr sz="1800" kern="1200">
                <a:solidFill>
                  <a:srgbClr val="7F7F7F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Tx/>
              <a:buFont typeface="Arial"/>
              <a:buChar char="»"/>
              <a:defRPr sz="1800" kern="1200">
                <a:solidFill>
                  <a:srgbClr val="7F7F7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Font typeface="Arial"/>
              <a:buNone/>
            </a:pPr>
            <a:endParaRPr lang="en-US" sz="1400" dirty="0">
              <a:solidFill>
                <a:srgbClr val="000000"/>
              </a:solidFill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rgbClr val="000000"/>
                </a:solidFill>
              </a:rPr>
              <a:t>Kamran Atri</a:t>
            </a:r>
          </a:p>
          <a:p>
            <a:endParaRPr lang="en-US" sz="1800" dirty="0">
              <a:solidFill>
                <a:srgbClr val="000000"/>
              </a:solidFill>
            </a:endParaRPr>
          </a:p>
          <a:p>
            <a:endParaRPr lang="en-US" sz="1800" dirty="0">
              <a:solidFill>
                <a:srgbClr val="000000"/>
              </a:solidFill>
            </a:endParaRPr>
          </a:p>
          <a:p>
            <a:endParaRPr lang="en-US" sz="1800" dirty="0">
              <a:solidFill>
                <a:srgbClr val="000000"/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A02E8BD-473D-4BA0-8BE9-784EE65F76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0" y="4302760"/>
            <a:ext cx="4314422" cy="2085435"/>
          </a:xfrm>
        </p:spPr>
        <p:txBody>
          <a:bodyPr>
            <a:normAutofit/>
          </a:bodyPr>
          <a:lstStyle/>
          <a:p>
            <a:r>
              <a:rPr lang="en-US" sz="1800" dirty="0">
                <a:solidFill>
                  <a:srgbClr val="000000"/>
                </a:solidFill>
              </a:rPr>
              <a:t>NBAC Co-Chairs</a:t>
            </a:r>
          </a:p>
          <a:p>
            <a:endParaRPr lang="en-US" sz="1800" dirty="0">
              <a:solidFill>
                <a:srgbClr val="000000"/>
              </a:solidFill>
            </a:endParaRPr>
          </a:p>
          <a:p>
            <a:pPr marL="457200" lvl="1" indent="0">
              <a:buNone/>
            </a:pPr>
            <a:endParaRPr lang="en-US" sz="1400" dirty="0">
              <a:solidFill>
                <a:srgbClr val="000000"/>
              </a:solidFill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rgbClr val="000000"/>
                </a:solidFill>
              </a:rPr>
              <a:t>Thomas Krul </a:t>
            </a:r>
          </a:p>
          <a:p>
            <a:endParaRPr lang="en-US" sz="1800" dirty="0">
              <a:solidFill>
                <a:srgbClr val="000000"/>
              </a:solidFill>
            </a:endParaRPr>
          </a:p>
          <a:p>
            <a:endParaRPr lang="en-US" sz="1800" dirty="0">
              <a:solidFill>
                <a:srgbClr val="000000"/>
              </a:solidFill>
            </a:endParaRPr>
          </a:p>
          <a:p>
            <a:endParaRPr lang="en-US" sz="1800" dirty="0">
              <a:solidFill>
                <a:srgbClr val="000000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A8EBB81-8E89-4513-A456-92D3B0149F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2251" y="1173113"/>
            <a:ext cx="5755434" cy="3312906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F6F4C4-9E5C-49F7-BF6F-6B66D98C40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9" name="Picture 4" descr="Photo of Kamran Atri">
            <a:extLst>
              <a:ext uri="{FF2B5EF4-FFF2-40B4-BE49-F238E27FC236}">
                <a16:creationId xmlns:a16="http://schemas.microsoft.com/office/drawing/2014/main" id="{7AC52CB4-5FD1-4CBE-91A2-42D8ED10AA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730" b="9124"/>
          <a:stretch/>
        </p:blipFill>
        <p:spPr bwMode="auto">
          <a:xfrm>
            <a:off x="4170216" y="4672322"/>
            <a:ext cx="540499" cy="611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A person driving a car&#10;&#10;Description automatically generated">
            <a:extLst>
              <a:ext uri="{FF2B5EF4-FFF2-40B4-BE49-F238E27FC236}">
                <a16:creationId xmlns:a16="http://schemas.microsoft.com/office/drawing/2014/main" id="{C22D94A9-8506-4CB4-AFD8-F9164842787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986" t="9113" r="12986" b="7560"/>
          <a:stretch/>
        </p:blipFill>
        <p:spPr>
          <a:xfrm>
            <a:off x="1119595" y="4672322"/>
            <a:ext cx="540499" cy="610674"/>
          </a:xfrm>
          <a:prstGeom prst="rect">
            <a:avLst/>
          </a:prstGeom>
        </p:spPr>
      </p:pic>
      <p:pic>
        <p:nvPicPr>
          <p:cNvPr id="12" name="Picture 11" descr="A close up of a sign&#10;&#10;Description automatically generated">
            <a:extLst>
              <a:ext uri="{FF2B5EF4-FFF2-40B4-BE49-F238E27FC236}">
                <a16:creationId xmlns:a16="http://schemas.microsoft.com/office/drawing/2014/main" id="{6BE38411-E0E4-42D7-A335-E797E4D47C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9750" y="5203686"/>
            <a:ext cx="482088" cy="479399"/>
          </a:xfrm>
          <a:prstGeom prst="rect">
            <a:avLst/>
          </a:prstGeom>
        </p:spPr>
      </p:pic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55125DD0-4C0D-4C60-AB40-B788D7C94EA3}"/>
              </a:ext>
            </a:extLst>
          </p:cNvPr>
          <p:cNvSpPr txBox="1">
            <a:spLocks/>
          </p:cNvSpPr>
          <p:nvPr/>
        </p:nvSpPr>
        <p:spPr>
          <a:xfrm>
            <a:off x="95909" y="184484"/>
            <a:ext cx="8952182" cy="8520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340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/>
              </a:rPr>
              <a:t>Enabling Connected </a:t>
            </a:r>
            <a:r>
              <a:rPr lang="en-US" sz="4000" b="1" i="1" spc="50" dirty="0">
                <a:ln w="9525" cmpd="sng">
                  <a:solidFill>
                    <a:srgbClr val="4472C4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rgbClr val="4472C4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</a:rPr>
              <a:t>Future</a:t>
            </a:r>
            <a:r>
              <a:rPr lang="en-US" sz="3400" i="1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/>
              </a:rPr>
              <a:t> </a:t>
            </a:r>
            <a:r>
              <a:rPr lang="en-US" sz="340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/>
              </a:rPr>
              <a:t>Now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1FD8BD9-D9BB-47C6-B1A2-5B75F22C4C77}"/>
              </a:ext>
            </a:extLst>
          </p:cNvPr>
          <p:cNvCxnSpPr/>
          <p:nvPr/>
        </p:nvCxnSpPr>
        <p:spPr bwMode="auto">
          <a:xfrm>
            <a:off x="5471133" y="279095"/>
            <a:ext cx="1159411" cy="579705"/>
          </a:xfrm>
          <a:prstGeom prst="line">
            <a:avLst/>
          </a:prstGeom>
          <a:solidFill>
            <a:srgbClr val="4472C4"/>
          </a:solidFill>
          <a:ln w="28575" cap="flat" cmpd="sng" algn="ctr">
            <a:solidFill>
              <a:srgbClr val="FF00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153BF7A-7725-4F66-9E85-2042AF1D46A9}"/>
              </a:ext>
            </a:extLst>
          </p:cNvPr>
          <p:cNvCxnSpPr/>
          <p:nvPr/>
        </p:nvCxnSpPr>
        <p:spPr bwMode="auto">
          <a:xfrm flipH="1">
            <a:off x="5471133" y="279095"/>
            <a:ext cx="1159411" cy="579705"/>
          </a:xfrm>
          <a:prstGeom prst="line">
            <a:avLst/>
          </a:prstGeom>
          <a:solidFill>
            <a:srgbClr val="4472C4"/>
          </a:solidFill>
          <a:ln w="28575" cap="flat" cmpd="sng" algn="ctr">
            <a:solidFill>
              <a:srgbClr val="FF00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ADD3615E-AD9D-41B1-BA6C-A4DAF24E0DE1}"/>
              </a:ext>
            </a:extLst>
          </p:cNvPr>
          <p:cNvSpPr txBox="1"/>
          <p:nvPr/>
        </p:nvSpPr>
        <p:spPr>
          <a:xfrm>
            <a:off x="596538" y="5554900"/>
            <a:ext cx="148385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hlinkClick r:id="rId6"/>
              </a:rPr>
              <a:t>thomas.krul@canada.ca</a:t>
            </a:r>
            <a:endParaRPr lang="en-US" sz="9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BB16CDC-73FA-4B35-9F4C-409EC424863B}"/>
              </a:ext>
            </a:extLst>
          </p:cNvPr>
          <p:cNvSpPr txBox="1"/>
          <p:nvPr/>
        </p:nvSpPr>
        <p:spPr>
          <a:xfrm>
            <a:off x="3771812" y="5554900"/>
            <a:ext cx="148385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hlinkClick r:id="rId7"/>
              </a:rPr>
              <a:t>katri@A4SAFE.COM</a:t>
            </a:r>
            <a:endParaRPr lang="en-US" sz="900" dirty="0"/>
          </a:p>
        </p:txBody>
      </p:sp>
      <p:pic>
        <p:nvPicPr>
          <p:cNvPr id="27" name="Picture 2" descr="Image result for public safety canada">
            <a:extLst>
              <a:ext uri="{FF2B5EF4-FFF2-40B4-BE49-F238E27FC236}">
                <a16:creationId xmlns:a16="http://schemas.microsoft.com/office/drawing/2014/main" id="{AC2D7957-8B24-4B97-96EE-F3083539D9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6010" y="4992552"/>
            <a:ext cx="991077" cy="569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Footer Placeholder 2">
            <a:extLst>
              <a:ext uri="{FF2B5EF4-FFF2-40B4-BE49-F238E27FC236}">
                <a16:creationId xmlns:a16="http://schemas.microsoft.com/office/drawing/2014/main" id="{164BB847-65DE-43A8-8908-D95BCE1594EE}"/>
              </a:ext>
            </a:extLst>
          </p:cNvPr>
          <p:cNvSpPr txBox="1">
            <a:spLocks/>
          </p:cNvSpPr>
          <p:nvPr/>
        </p:nvSpPr>
        <p:spPr>
          <a:xfrm>
            <a:off x="3276600" y="65087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2DCC83A-1856-416B-9842-66FE29E71306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90835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E2FBE-E525-4791-B4BA-EF14E1943B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Annual Meeting Overview</a:t>
            </a:r>
            <a:br>
              <a:rPr lang="en-US" dirty="0"/>
            </a:br>
            <a:r>
              <a:rPr lang="en-US" dirty="0"/>
              <a:t>(14-18 September)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AD2C839E-9165-409E-9908-B034C8A7C801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536449572"/>
              </p:ext>
            </p:extLst>
          </p:nvPr>
        </p:nvGraphicFramePr>
        <p:xfrm>
          <a:off x="346164" y="1477917"/>
          <a:ext cx="8451671" cy="44443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6724">
                  <a:extLst>
                    <a:ext uri="{9D8B030D-6E8A-4147-A177-3AD203B41FA5}">
                      <a16:colId xmlns:a16="http://schemas.microsoft.com/office/drawing/2014/main" val="2628345143"/>
                    </a:ext>
                  </a:extLst>
                </a:gridCol>
                <a:gridCol w="1780499">
                  <a:extLst>
                    <a:ext uri="{9D8B030D-6E8A-4147-A177-3AD203B41FA5}">
                      <a16:colId xmlns:a16="http://schemas.microsoft.com/office/drawing/2014/main" val="3384481042"/>
                    </a:ext>
                  </a:extLst>
                </a:gridCol>
                <a:gridCol w="1408612">
                  <a:extLst>
                    <a:ext uri="{9D8B030D-6E8A-4147-A177-3AD203B41FA5}">
                      <a16:colId xmlns:a16="http://schemas.microsoft.com/office/drawing/2014/main" val="2175603728"/>
                    </a:ext>
                  </a:extLst>
                </a:gridCol>
                <a:gridCol w="1408612">
                  <a:extLst>
                    <a:ext uri="{9D8B030D-6E8A-4147-A177-3AD203B41FA5}">
                      <a16:colId xmlns:a16="http://schemas.microsoft.com/office/drawing/2014/main" val="2784659447"/>
                    </a:ext>
                  </a:extLst>
                </a:gridCol>
                <a:gridCol w="1408612">
                  <a:extLst>
                    <a:ext uri="{9D8B030D-6E8A-4147-A177-3AD203B41FA5}">
                      <a16:colId xmlns:a16="http://schemas.microsoft.com/office/drawing/2014/main" val="2996872965"/>
                    </a:ext>
                  </a:extLst>
                </a:gridCol>
                <a:gridCol w="1408612">
                  <a:extLst>
                    <a:ext uri="{9D8B030D-6E8A-4147-A177-3AD203B41FA5}">
                      <a16:colId xmlns:a16="http://schemas.microsoft.com/office/drawing/2014/main" val="14541690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NBAC</a:t>
                      </a:r>
                      <a:b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Session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Event Date/</a:t>
                      </a:r>
                      <a:b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Time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Topic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Primary</a:t>
                      </a:r>
                      <a:b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Facilitator (s)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Support</a:t>
                      </a:r>
                      <a:b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Facilitator (s)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Guest Speaker (s)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739947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Monday, 14 SEP</a:t>
                      </a:r>
                      <a:b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10 - 12 AM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Advance NIEM Adoption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Kamran Atri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Thomas Krul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Kshmendra Paul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23117509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Monday, 14 SEP</a:t>
                      </a:r>
                      <a:b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1 - 3 PM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State, Local, Tribal Tiger Team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Cait Ryan / Tom Carlson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Thomas Krul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Eric Sweden</a:t>
                      </a:r>
                      <a:b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(NASCIO)</a:t>
                      </a: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30550170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Tuesday, 15 SEP</a:t>
                      </a:r>
                      <a:b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10 - 12 AM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Support Domain Growth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Kamran Atri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Thomas Krul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Brian Gattoni</a:t>
                      </a:r>
                      <a:b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(DHS CISA CTO)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24968293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Tuesday, 15 SEP</a:t>
                      </a:r>
                      <a:b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1 - 3 PM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Emerging Technologies Tiger Team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Jalal Mapar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Lain McNeill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Syed Mohammed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7785803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Wednesday, 16 SEP</a:t>
                      </a:r>
                      <a:b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10 - 12 AM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Improve NIEM Implementation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Thomas Krul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Kamran Atri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Dr. Paul Flynn</a:t>
                      </a:r>
                      <a:b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(JNKE)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9871824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Wednesday, 16 SEP</a:t>
                      </a:r>
                      <a:b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1- 3 PM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International Tiger Team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Thomas Krul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Kamran Atri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Poewan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Lau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22809715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Thursday, 17 SEP</a:t>
                      </a:r>
                      <a:b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10 - 12 AM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NIEM Release Planning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Christina Medlin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TBD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N/A - Working Session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22713409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Thursday, 17 SEP</a:t>
                      </a:r>
                      <a:b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1- 3 PM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NBAC/NTAC Collaboration Planning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Kamran Atri/ Web Roberts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v-S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Thomas Krul/ Dr. Scott Renner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N/A - Working Session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24864285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Friday, 18 SEP</a:t>
                      </a:r>
                      <a:b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10 - 12 AM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NIEM 2021 Priority Planning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Katherine Esobar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Stephen Sullivan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Stuart Whitehead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8163288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Friday, 18 SEP</a:t>
                      </a:r>
                      <a:b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12 -12:15 PM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WRAP-UP/Adjourn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Kamran Atri / Thomas Krul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Stephen Sullivan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N/A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690609640"/>
                  </a:ext>
                </a:extLst>
              </a:tr>
            </a:tbl>
          </a:graphicData>
        </a:graphic>
      </p:graphicFrame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7B3753A-0D4D-44A1-B465-23B10D8A6FE4}"/>
              </a:ext>
            </a:extLst>
          </p:cNvPr>
          <p:cNvSpPr/>
          <p:nvPr/>
        </p:nvSpPr>
        <p:spPr bwMode="auto">
          <a:xfrm>
            <a:off x="346164" y="5180145"/>
            <a:ext cx="8630194" cy="357055"/>
          </a:xfrm>
          <a:prstGeom prst="roundRect">
            <a:avLst/>
          </a:prstGeom>
          <a:noFill/>
          <a:ln w="19050">
            <a:solidFill>
              <a:srgbClr val="FF0000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  <a:innerShdw blurRad="371475" dir="13500000">
              <a:schemeClr val="bg1"/>
            </a:innerShdw>
            <a:reflection stA="30000" endPos="10000" dist="12700" dir="5400000" sy="-100000" algn="bl" rotWithShape="0"/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tIns="91440" rtlCol="0" anchor="t" anchorCtr="0"/>
          <a:lstStyle/>
          <a:p>
            <a:pPr algn="ctr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endParaRPr lang="en-US" sz="2100" b="1" spc="-50" dirty="0">
              <a:solidFill>
                <a:srgbClr val="304776"/>
              </a:solidFill>
              <a:latin typeface="Arial"/>
              <a:cs typeface="Arial"/>
            </a:endParaRPr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92917D9B-DB5F-48E6-B41B-F4F7F234F6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4200" y="6480175"/>
            <a:ext cx="2895600" cy="365125"/>
          </a:xfrm>
        </p:spPr>
        <p:txBody>
          <a:bodyPr/>
          <a:lstStyle/>
          <a:p>
            <a:fld id="{A2DCC83A-1856-416B-9842-66FE29E71306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21379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Image result for public safety canada">
            <a:extLst>
              <a:ext uri="{FF2B5EF4-FFF2-40B4-BE49-F238E27FC236}">
                <a16:creationId xmlns:a16="http://schemas.microsoft.com/office/drawing/2014/main" id="{218C8293-BB55-495A-AA80-650753275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0635" y="2505886"/>
            <a:ext cx="991077" cy="569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38CBCC-1958-4FF4-A0AB-BE53823A39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3866" y="1714500"/>
            <a:ext cx="4038600" cy="4619176"/>
          </a:xfrm>
        </p:spPr>
        <p:txBody>
          <a:bodyPr>
            <a:normAutofit/>
          </a:bodyPr>
          <a:lstStyle/>
          <a:p>
            <a:r>
              <a:rPr lang="en-US" sz="1800" dirty="0">
                <a:solidFill>
                  <a:srgbClr val="000000"/>
                </a:solidFill>
              </a:rPr>
              <a:t>Speakers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</a:rPr>
              <a:t> </a:t>
            </a:r>
          </a:p>
          <a:p>
            <a:pPr lvl="1"/>
            <a:r>
              <a:rPr lang="en-US" sz="1400" dirty="0">
                <a:solidFill>
                  <a:srgbClr val="000000"/>
                </a:solidFill>
              </a:rPr>
              <a:t>Thomas Krul</a:t>
            </a:r>
          </a:p>
          <a:p>
            <a:pPr lvl="2"/>
            <a:endParaRPr lang="en-US" sz="1000" dirty="0">
              <a:solidFill>
                <a:srgbClr val="000000"/>
              </a:solidFill>
            </a:endParaRPr>
          </a:p>
          <a:p>
            <a:pPr lvl="2"/>
            <a:endParaRPr lang="en-US" sz="1000" dirty="0">
              <a:solidFill>
                <a:srgbClr val="000000"/>
              </a:solidFill>
            </a:endParaRPr>
          </a:p>
          <a:p>
            <a:pPr lvl="2"/>
            <a:endParaRPr lang="en-US" sz="1000" dirty="0">
              <a:solidFill>
                <a:srgbClr val="000000"/>
              </a:solidFill>
            </a:endParaRPr>
          </a:p>
          <a:p>
            <a:pPr lvl="2"/>
            <a:endParaRPr lang="en-US" sz="1000" dirty="0">
              <a:solidFill>
                <a:srgbClr val="000000"/>
              </a:solidFill>
            </a:endParaRPr>
          </a:p>
          <a:p>
            <a:pPr lvl="1"/>
            <a:r>
              <a:rPr lang="en-US" sz="1400" dirty="0">
                <a:solidFill>
                  <a:srgbClr val="000000"/>
                </a:solidFill>
              </a:rPr>
              <a:t>Kamran Atri</a:t>
            </a:r>
          </a:p>
          <a:p>
            <a:pPr lvl="2"/>
            <a:endParaRPr lang="en-US" sz="1000" dirty="0">
              <a:solidFill>
                <a:srgbClr val="000000"/>
              </a:solidFill>
            </a:endParaRPr>
          </a:p>
          <a:p>
            <a:pPr lvl="2"/>
            <a:endParaRPr lang="en-US" sz="1000" dirty="0">
              <a:solidFill>
                <a:srgbClr val="000000"/>
              </a:solidFill>
            </a:endParaRPr>
          </a:p>
          <a:p>
            <a:pPr lvl="2"/>
            <a:endParaRPr lang="en-US" sz="1000" dirty="0">
              <a:solidFill>
                <a:srgbClr val="000000"/>
              </a:solidFill>
            </a:endParaRPr>
          </a:p>
          <a:p>
            <a:endParaRPr lang="en-US" sz="1800" dirty="0">
              <a:solidFill>
                <a:srgbClr val="000000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8415DF-DA84-46AC-9850-123C19C4A7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DC76C2F-65B2-4C8F-BF1A-EE676FCFD2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95275"/>
            <a:ext cx="8229600" cy="56197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kern="1200" cap="all" dirty="0">
                <a:effectLst/>
                <a:latin typeface="+mj-lt"/>
                <a:ea typeface="+mj-ea"/>
                <a:cs typeface="+mj-cs"/>
              </a:rPr>
              <a:t>Housekeeping</a:t>
            </a:r>
          </a:p>
        </p:txBody>
      </p:sp>
      <p:pic>
        <p:nvPicPr>
          <p:cNvPr id="1028" name="Picture 4" descr="Photo of Kamran Atri">
            <a:extLst>
              <a:ext uri="{FF2B5EF4-FFF2-40B4-BE49-F238E27FC236}">
                <a16:creationId xmlns:a16="http://schemas.microsoft.com/office/drawing/2014/main" id="{3E9186D8-B83F-4A01-B095-7DA826C54D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730" b="9124"/>
          <a:stretch/>
        </p:blipFill>
        <p:spPr bwMode="auto">
          <a:xfrm>
            <a:off x="2603167" y="3412170"/>
            <a:ext cx="540499" cy="611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 person driving a car&#10;&#10;Description automatically generated">
            <a:extLst>
              <a:ext uri="{FF2B5EF4-FFF2-40B4-BE49-F238E27FC236}">
                <a16:creationId xmlns:a16="http://schemas.microsoft.com/office/drawing/2014/main" id="{96013C30-A85D-4324-BF52-73560AAE99E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986" t="9113" r="12986" b="7560"/>
          <a:stretch/>
        </p:blipFill>
        <p:spPr>
          <a:xfrm>
            <a:off x="2603167" y="2337246"/>
            <a:ext cx="540499" cy="610674"/>
          </a:xfrm>
          <a:prstGeom prst="rect">
            <a:avLst/>
          </a:prstGeom>
        </p:spPr>
      </p:pic>
      <p:pic>
        <p:nvPicPr>
          <p:cNvPr id="13" name="Picture 12" descr="A close up of a sign&#10;&#10;Description automatically generated">
            <a:extLst>
              <a:ext uri="{FF2B5EF4-FFF2-40B4-BE49-F238E27FC236}">
                <a16:creationId xmlns:a16="http://schemas.microsoft.com/office/drawing/2014/main" id="{CA7F4898-07ED-4C87-8987-9363108491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32122" y="3718128"/>
            <a:ext cx="482088" cy="479399"/>
          </a:xfrm>
          <a:prstGeom prst="rect">
            <a:avLst/>
          </a:prstGeom>
        </p:spPr>
      </p:pic>
      <p:sp>
        <p:nvSpPr>
          <p:cNvPr id="14" name="Footer Placeholder 2">
            <a:extLst>
              <a:ext uri="{FF2B5EF4-FFF2-40B4-BE49-F238E27FC236}">
                <a16:creationId xmlns:a16="http://schemas.microsoft.com/office/drawing/2014/main" id="{82C840FA-DFE0-45DC-9049-5B130E8EFB7C}"/>
              </a:ext>
            </a:extLst>
          </p:cNvPr>
          <p:cNvSpPr txBox="1">
            <a:spLocks/>
          </p:cNvSpPr>
          <p:nvPr/>
        </p:nvSpPr>
        <p:spPr>
          <a:xfrm>
            <a:off x="3276600" y="65087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2DCC83A-1856-416B-9842-66FE29E71306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A85A627-A9F4-47E8-9974-213EED28109F}"/>
              </a:ext>
            </a:extLst>
          </p:cNvPr>
          <p:cNvSpPr txBox="1">
            <a:spLocks/>
          </p:cNvSpPr>
          <p:nvPr/>
        </p:nvSpPr>
        <p:spPr>
          <a:xfrm>
            <a:off x="4572000" y="136525"/>
            <a:ext cx="4466492" cy="594481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Tx/>
              <a:buFont typeface="Arial"/>
              <a:buChar char="•"/>
              <a:defRPr sz="2800" kern="1200">
                <a:solidFill>
                  <a:srgbClr val="7F7F7F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Tx/>
              <a:buFont typeface="Arial"/>
              <a:buChar char="–"/>
              <a:defRPr sz="2400" kern="1200">
                <a:solidFill>
                  <a:srgbClr val="7F7F7F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Tx/>
              <a:buFont typeface="Arial"/>
              <a:buChar char="•"/>
              <a:defRPr sz="2000" kern="1200">
                <a:solidFill>
                  <a:srgbClr val="7F7F7F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Tx/>
              <a:buFont typeface="Arial"/>
              <a:buChar char="–"/>
              <a:defRPr sz="1800" kern="1200">
                <a:solidFill>
                  <a:srgbClr val="7F7F7F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Tx/>
              <a:buFont typeface="Arial"/>
              <a:buChar char="»"/>
              <a:defRPr sz="1800" kern="1200">
                <a:solidFill>
                  <a:srgbClr val="7F7F7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sz="2100" dirty="0">
              <a:solidFill>
                <a:schemeClr val="tx2">
                  <a:lumMod val="75000"/>
                </a:schemeClr>
              </a:solidFill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2100" dirty="0">
                <a:solidFill>
                  <a:schemeClr val="tx2">
                    <a:lumMod val="75000"/>
                  </a:schemeClr>
                </a:solidFill>
              </a:rPr>
              <a:t>HOUSEKEEPING: </a:t>
            </a:r>
          </a:p>
          <a:p>
            <a:pPr marL="227013" indent="-227013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1300" b="1" i="1" dirty="0"/>
              <a:t>MUTE your mic when you’re not talking</a:t>
            </a:r>
          </a:p>
          <a:p>
            <a:pPr marL="227013" indent="-227013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1300" b="1" i="1" dirty="0"/>
              <a:t>Identify yourself before you start to speak</a:t>
            </a:r>
          </a:p>
          <a:p>
            <a:pPr marL="227013" indent="-227013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1300" b="1" i="1" dirty="0"/>
              <a:t>Speak clearly</a:t>
            </a:r>
          </a:p>
          <a:p>
            <a:pPr marL="227013" indent="-227013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1300" b="1" i="1" dirty="0"/>
              <a:t>Disable “call waiting” feature </a:t>
            </a:r>
            <a:br>
              <a:rPr lang="en-US" sz="1300" b="1" dirty="0"/>
            </a:br>
            <a:r>
              <a:rPr lang="en-US" sz="1300" dirty="0"/>
              <a:t>(the clicking noise can be heard by all)</a:t>
            </a:r>
            <a:endParaRPr lang="en-US" sz="1300" b="1" dirty="0"/>
          </a:p>
          <a:p>
            <a:pPr marL="227013" indent="-227013">
              <a:lnSpc>
                <a:spcPct val="120000"/>
              </a:lnSpc>
              <a:spcBef>
                <a:spcPts val="0"/>
              </a:spcBef>
            </a:pPr>
            <a:endParaRPr lang="en-US" sz="1300" b="1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300" b="1" dirty="0"/>
              <a:t>Please note: </a:t>
            </a:r>
            <a:r>
              <a:rPr lang="en-US" sz="1300" dirty="0"/>
              <a:t>All 2020 sessions are audio recorded for NIEM training &amp; communications purposes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300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1800"/>
              </a:spcAft>
              <a:buNone/>
            </a:pPr>
            <a:r>
              <a:rPr lang="en-US" sz="1400" b="1" dirty="0">
                <a:solidFill>
                  <a:srgbClr val="005170"/>
                </a:solidFill>
              </a:rPr>
              <a:t>QUESTIONS &amp; ANSWERS ARE ENCOURAGED!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200" b="1" dirty="0"/>
              <a:t>To signal you want to contribute without interrupting the speaker</a:t>
            </a:r>
          </a:p>
          <a:p>
            <a:pPr marL="227013" indent="-227013">
              <a:lnSpc>
                <a:spcPct val="120000"/>
              </a:lnSpc>
              <a:spcBef>
                <a:spcPts val="0"/>
              </a:spcBef>
            </a:pPr>
            <a:r>
              <a:rPr lang="en-US" sz="1200" dirty="0"/>
              <a:t>Enter comments via </a:t>
            </a:r>
            <a:r>
              <a:rPr lang="en-US" sz="1200" b="1" dirty="0"/>
              <a:t>CHAT window </a:t>
            </a:r>
            <a:r>
              <a:rPr lang="en-US" sz="1200" dirty="0"/>
              <a:t>at any time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200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200" b="1" dirty="0"/>
              <a:t>To signal a question or respond to a question </a:t>
            </a:r>
          </a:p>
          <a:p>
            <a:pPr marL="227013" indent="-227013">
              <a:lnSpc>
                <a:spcPct val="120000"/>
              </a:lnSpc>
              <a:spcBef>
                <a:spcPts val="0"/>
              </a:spcBef>
            </a:pPr>
            <a:r>
              <a:rPr lang="en-US" sz="1200" dirty="0"/>
              <a:t>Click on ‘</a:t>
            </a:r>
            <a:r>
              <a:rPr lang="en-US" sz="1200" b="1" dirty="0"/>
              <a:t>Raise your hand</a:t>
            </a:r>
            <a:r>
              <a:rPr lang="en-US" sz="1200" dirty="0"/>
              <a:t>’ button on meeting toolbar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900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900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900" dirty="0"/>
          </a:p>
          <a:p>
            <a:pPr marL="227013" indent="-227013">
              <a:lnSpc>
                <a:spcPct val="120000"/>
              </a:lnSpc>
              <a:spcBef>
                <a:spcPts val="0"/>
              </a:spcBef>
              <a:buNone/>
              <a:tabLst>
                <a:tab pos="227013" algn="l"/>
              </a:tabLst>
            </a:pPr>
            <a:r>
              <a:rPr lang="en-US" sz="1300" dirty="0"/>
              <a:t>	</a:t>
            </a:r>
          </a:p>
          <a:p>
            <a:pPr marL="227013" indent="-227013">
              <a:lnSpc>
                <a:spcPct val="120000"/>
              </a:lnSpc>
              <a:spcBef>
                <a:spcPts val="0"/>
              </a:spcBef>
              <a:buNone/>
              <a:tabLst>
                <a:tab pos="227013" algn="l"/>
              </a:tabLst>
            </a:pPr>
            <a:r>
              <a:rPr lang="en-US" sz="1300" dirty="0"/>
              <a:t>	(Lower hand after you’ve talked by clicking hand button again)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300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300" dirty="0"/>
              <a:t>All session briefings are available on </a:t>
            </a:r>
            <a:r>
              <a:rPr lang="en-US" sz="1300" b="1" dirty="0"/>
              <a:t>NIEM’s GitHu</a:t>
            </a:r>
            <a:r>
              <a:rPr lang="en-US" sz="1300" dirty="0"/>
              <a:t>b for download as they occur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300" dirty="0"/>
          </a:p>
          <a:p>
            <a:endParaRPr lang="en-US" sz="1800" dirty="0"/>
          </a:p>
        </p:txBody>
      </p:sp>
      <p:pic>
        <p:nvPicPr>
          <p:cNvPr id="8" name="Picture 7" descr="A close up of a clock&#10;&#10;Description automatically generated">
            <a:extLst>
              <a:ext uri="{FF2B5EF4-FFF2-40B4-BE49-F238E27FC236}">
                <a16:creationId xmlns:a16="http://schemas.microsoft.com/office/drawing/2014/main" id="{0CE71D8E-20BA-47BF-8678-EA6A6D92E0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4489" y="4606862"/>
            <a:ext cx="1451242" cy="452026"/>
          </a:xfrm>
          <a:prstGeom prst="rect">
            <a:avLst/>
          </a:prstGeom>
        </p:spPr>
      </p:pic>
      <p:pic>
        <p:nvPicPr>
          <p:cNvPr id="10" name="Picture 9" descr="A drawing of a face&#10;&#10;Description automatically generated">
            <a:extLst>
              <a:ext uri="{FF2B5EF4-FFF2-40B4-BE49-F238E27FC236}">
                <a16:creationId xmlns:a16="http://schemas.microsoft.com/office/drawing/2014/main" id="{FE9B1B25-78BF-4418-A1E1-B910AC96B19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1531" y="5841248"/>
            <a:ext cx="580292" cy="23099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3258FDF-B1F4-4022-8C62-CAB4871FD280}"/>
              </a:ext>
            </a:extLst>
          </p:cNvPr>
          <p:cNvSpPr txBox="1"/>
          <p:nvPr/>
        </p:nvSpPr>
        <p:spPr>
          <a:xfrm>
            <a:off x="4334718" y="6094247"/>
            <a:ext cx="47037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dirty="0">
                <a:solidFill>
                  <a:srgbClr val="000000"/>
                </a:solidFill>
                <a:effectLst/>
              </a:rPr>
              <a:t>https://github.com/NIEM/NIEM-Annual-Meetings/tree/master/2020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0509617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B6C0E-0E46-48FE-9093-C69438E2FA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95275"/>
            <a:ext cx="8305800" cy="1020125"/>
          </a:xfrm>
        </p:spPr>
        <p:txBody>
          <a:bodyPr>
            <a:normAutofit/>
          </a:bodyPr>
          <a:lstStyle/>
          <a:p>
            <a:r>
              <a:rPr lang="en-US" sz="2800" b="1" kern="1200" cap="all" dirty="0">
                <a:effectLst/>
                <a:latin typeface="+mj-lt"/>
                <a:ea typeface="+mj-ea"/>
                <a:cs typeface="+mj-cs"/>
              </a:rPr>
              <a:t>What we accomplished this week</a:t>
            </a:r>
            <a:endParaRPr lang="en-CA" sz="28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6B1617B-B35A-4608-88BE-BA6E7867AF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6A370B-3DDA-45E2-9CC5-D3A31ACA060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28625" y="1261037"/>
            <a:ext cx="7467600" cy="4445000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Advance NIEM Adoption</a:t>
            </a:r>
          </a:p>
          <a:p>
            <a:pPr lvl="1"/>
            <a:r>
              <a:rPr lang="en-US" sz="2300" dirty="0"/>
              <a:t>US VA – CDO - Kshemendra Paul</a:t>
            </a:r>
          </a:p>
          <a:p>
            <a:pPr lvl="1"/>
            <a:endParaRPr lang="en-US" dirty="0"/>
          </a:p>
          <a:p>
            <a:r>
              <a:rPr lang="en-US" dirty="0"/>
              <a:t>Support NIEM Domain Growth</a:t>
            </a:r>
          </a:p>
          <a:p>
            <a:pPr lvl="1"/>
            <a:r>
              <a:rPr lang="en-US" sz="2300" dirty="0"/>
              <a:t>US DHS CISA – CTO - Brian Gattoni</a:t>
            </a:r>
          </a:p>
          <a:p>
            <a:endParaRPr lang="en-US" dirty="0"/>
          </a:p>
          <a:p>
            <a:r>
              <a:rPr lang="en-US" dirty="0"/>
              <a:t>Improving NIEM Implementation</a:t>
            </a:r>
          </a:p>
          <a:p>
            <a:pPr lvl="1"/>
            <a:r>
              <a:rPr lang="en-US" sz="2300" dirty="0"/>
              <a:t>CA TBS – Johnathan Kirk</a:t>
            </a:r>
          </a:p>
          <a:p>
            <a:endParaRPr lang="en-US" dirty="0"/>
          </a:p>
          <a:p>
            <a:r>
              <a:rPr lang="en-US" dirty="0"/>
              <a:t>NIEM Release Planning</a:t>
            </a:r>
          </a:p>
          <a:p>
            <a:endParaRPr lang="en-US" dirty="0"/>
          </a:p>
          <a:p>
            <a:r>
              <a:rPr lang="en-US" dirty="0"/>
              <a:t>NIEM 2021 Priority Planning</a:t>
            </a:r>
            <a:endParaRPr lang="en-CA" dirty="0"/>
          </a:p>
        </p:txBody>
      </p: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5E9DFEF1-C773-42FA-AD55-1B3BAF7CF671}"/>
              </a:ext>
            </a:extLst>
          </p:cNvPr>
          <p:cNvSpPr txBox="1">
            <a:spLocks/>
          </p:cNvSpPr>
          <p:nvPr/>
        </p:nvSpPr>
        <p:spPr>
          <a:xfrm>
            <a:off x="3124200" y="648970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2DCC83A-1856-416B-9842-66FE29E71306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514AACC-CC6C-4255-ADAC-1BC8A90072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9817" y="687256"/>
            <a:ext cx="2664183" cy="357866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CB73918-C061-48C1-9BB2-B5BBDC0F91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0114" y="4051374"/>
            <a:ext cx="1752991" cy="211054"/>
          </a:xfrm>
          <a:prstGeom prst="rect">
            <a:avLst/>
          </a:prstGeom>
        </p:spPr>
      </p:pic>
      <p:pic>
        <p:nvPicPr>
          <p:cNvPr id="13" name="Picture 2" descr="US NPPD is Now the Cybersecurity and Infrastructure Security Agency (CISA)  – Thomas J. Ackermann">
            <a:extLst>
              <a:ext uri="{FF2B5EF4-FFF2-40B4-BE49-F238E27FC236}">
                <a16:creationId xmlns:a16="http://schemas.microsoft.com/office/drawing/2014/main" id="{81551D0F-B50F-4312-B0E0-9F381701C2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393" y="2887395"/>
            <a:ext cx="923253" cy="378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3CDDE61-A3AC-49D1-A5CD-E3D3B247741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9174" t="81860" r="37432"/>
          <a:stretch/>
        </p:blipFill>
        <p:spPr>
          <a:xfrm>
            <a:off x="2531430" y="1866322"/>
            <a:ext cx="395180" cy="378534"/>
          </a:xfrm>
          <a:prstGeom prst="rect">
            <a:avLst/>
          </a:prstGeom>
        </p:spPr>
      </p:pic>
      <p:pic>
        <p:nvPicPr>
          <p:cNvPr id="2056" name="Picture 8" descr="GTRI Maven Server">
            <a:extLst>
              <a:ext uri="{FF2B5EF4-FFF2-40B4-BE49-F238E27FC236}">
                <a16:creationId xmlns:a16="http://schemas.microsoft.com/office/drawing/2014/main" id="{AE53D74A-CA4F-49DD-9B07-35A4EAFD9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0114" y="4547228"/>
            <a:ext cx="1303130" cy="413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United States Department of Defense - Wikipedia">
            <a:extLst>
              <a:ext uri="{FF2B5EF4-FFF2-40B4-BE49-F238E27FC236}">
                <a16:creationId xmlns:a16="http://schemas.microsoft.com/office/drawing/2014/main" id="{EBEC14F5-7CD0-4BA1-9930-4E035E86FD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1430" y="5464214"/>
            <a:ext cx="357082" cy="356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58169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124200" y="6480175"/>
            <a:ext cx="2895600" cy="365125"/>
          </a:xfrm>
        </p:spPr>
        <p:txBody>
          <a:bodyPr/>
          <a:lstStyle/>
          <a:p>
            <a:fld id="{A2DCC83A-1856-416B-9842-66FE29E71306}" type="slidenum">
              <a:rPr lang="en-US" smtClean="0"/>
              <a:t>4</a:t>
            </a:fld>
            <a:endParaRPr lang="en-US" dirty="0"/>
          </a:p>
        </p:txBody>
      </p:sp>
      <p:sp>
        <p:nvSpPr>
          <p:cNvPr id="9" name="Content Placeholder 5"/>
          <p:cNvSpPr>
            <a:spLocks noGrp="1"/>
          </p:cNvSpPr>
          <p:nvPr/>
        </p:nvSpPr>
        <p:spPr>
          <a:xfrm>
            <a:off x="0" y="949235"/>
            <a:ext cx="8953500" cy="31612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Tx/>
              <a:buFont typeface="Arial"/>
              <a:buChar char="•"/>
              <a:defRPr sz="3200" kern="1200">
                <a:solidFill>
                  <a:srgbClr val="7F7F7F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Tx/>
              <a:buFont typeface="Arial"/>
              <a:buChar char="–"/>
              <a:defRPr sz="2800" kern="1200">
                <a:solidFill>
                  <a:srgbClr val="7F7F7F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Tx/>
              <a:buFont typeface="Arial"/>
              <a:buChar char="•"/>
              <a:defRPr sz="2400" kern="1200">
                <a:solidFill>
                  <a:srgbClr val="7F7F7F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Tx/>
              <a:buFont typeface="Arial"/>
              <a:buChar char="–"/>
              <a:defRPr sz="2000" kern="1200">
                <a:solidFill>
                  <a:srgbClr val="7F7F7F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Tx/>
              <a:buFont typeface="Arial"/>
              <a:buChar char="»"/>
              <a:defRPr sz="2000" kern="1200">
                <a:solidFill>
                  <a:srgbClr val="7F7F7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en-US" sz="1600" b="1" spc="-50" dirty="0">
                <a:solidFill>
                  <a:srgbClr val="000000"/>
                </a:solidFill>
              </a:rPr>
              <a:t>State, Local, and Tribal Tiger Team</a:t>
            </a:r>
          </a:p>
          <a:p>
            <a:pPr lvl="1">
              <a:lnSpc>
                <a:spcPct val="120000"/>
              </a:lnSpc>
              <a:spcBef>
                <a:spcPts val="1200"/>
              </a:spcBef>
            </a:pPr>
            <a:r>
              <a:rPr lang="en-US" sz="1200" b="1" spc="-50" dirty="0">
                <a:solidFill>
                  <a:srgbClr val="000000"/>
                </a:solidFill>
              </a:rPr>
              <a:t>Co-Chair: Cait Ryan / Tom Carlson</a:t>
            </a:r>
          </a:p>
          <a:p>
            <a:pPr marL="0" indent="0">
              <a:lnSpc>
                <a:spcPct val="120000"/>
              </a:lnSpc>
              <a:spcBef>
                <a:spcPts val="1200"/>
              </a:spcBef>
              <a:buNone/>
            </a:pPr>
            <a:endParaRPr lang="en-US" sz="1600" b="1" spc="-50" dirty="0">
              <a:solidFill>
                <a:srgbClr val="000000"/>
              </a:solidFill>
            </a:endParaRPr>
          </a:p>
          <a:p>
            <a:pPr>
              <a:lnSpc>
                <a:spcPct val="120000"/>
              </a:lnSpc>
              <a:spcBef>
                <a:spcPts val="1200"/>
              </a:spcBef>
            </a:pPr>
            <a:endParaRPr lang="en-US" sz="1600" b="1" spc="-50" dirty="0">
              <a:solidFill>
                <a:srgbClr val="000000"/>
              </a:solidFill>
            </a:endParaRPr>
          </a:p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en-US" sz="1600" b="1" spc="-50" dirty="0">
                <a:solidFill>
                  <a:srgbClr val="000000"/>
                </a:solidFill>
              </a:rPr>
              <a:t>International Tiger Team</a:t>
            </a:r>
          </a:p>
          <a:p>
            <a:pPr lvl="1">
              <a:lnSpc>
                <a:spcPct val="120000"/>
              </a:lnSpc>
              <a:spcBef>
                <a:spcPts val="1200"/>
              </a:spcBef>
            </a:pPr>
            <a:r>
              <a:rPr lang="en-US" sz="1200" b="1" spc="-50" dirty="0">
                <a:solidFill>
                  <a:srgbClr val="000000"/>
                </a:solidFill>
              </a:rPr>
              <a:t>Co-Chair: Thomas Krul / Kamran Atri</a:t>
            </a:r>
          </a:p>
          <a:p>
            <a:pPr marL="0" indent="0">
              <a:lnSpc>
                <a:spcPct val="120000"/>
              </a:lnSpc>
              <a:spcBef>
                <a:spcPts val="1200"/>
              </a:spcBef>
              <a:buNone/>
            </a:pPr>
            <a:endParaRPr lang="en-US" sz="1600" b="1" spc="-50" dirty="0">
              <a:solidFill>
                <a:srgbClr val="000000"/>
              </a:solidFill>
            </a:endParaRPr>
          </a:p>
          <a:p>
            <a:pPr>
              <a:lnSpc>
                <a:spcPct val="120000"/>
              </a:lnSpc>
              <a:spcBef>
                <a:spcPts val="1200"/>
              </a:spcBef>
            </a:pPr>
            <a:endParaRPr lang="en-US" sz="1600" b="1" spc="-50" dirty="0">
              <a:solidFill>
                <a:srgbClr val="000000"/>
              </a:solidFill>
            </a:endParaRPr>
          </a:p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en-US" sz="1600" b="1" spc="-50" dirty="0">
                <a:solidFill>
                  <a:srgbClr val="000000"/>
                </a:solidFill>
              </a:rPr>
              <a:t>Emerging Technologies Tiger Team</a:t>
            </a:r>
          </a:p>
          <a:p>
            <a:pPr lvl="1">
              <a:lnSpc>
                <a:spcPct val="120000"/>
              </a:lnSpc>
              <a:spcBef>
                <a:spcPts val="1200"/>
              </a:spcBef>
            </a:pPr>
            <a:r>
              <a:rPr lang="en-US" sz="1200" b="1" spc="-50" dirty="0">
                <a:solidFill>
                  <a:srgbClr val="000000"/>
                </a:solidFill>
              </a:rPr>
              <a:t>Chair: Jalal Mapar, Co-Chair: Lain McNeill</a:t>
            </a:r>
          </a:p>
          <a:p>
            <a:pPr>
              <a:lnSpc>
                <a:spcPct val="120000"/>
              </a:lnSpc>
              <a:spcBef>
                <a:spcPts val="1200"/>
              </a:spcBef>
            </a:pPr>
            <a:endParaRPr lang="en-US" sz="1600" b="1" spc="-5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BD908F1-CB37-4533-9BCF-52CB4046CA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95275"/>
            <a:ext cx="8229600" cy="56197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b="1" kern="1200" cap="all" dirty="0">
                <a:effectLst/>
                <a:latin typeface="+mj-lt"/>
                <a:ea typeface="+mj-ea"/>
                <a:cs typeface="+mj-cs"/>
              </a:rPr>
              <a:t>Mobilizing NIEM          Teams (2020)</a:t>
            </a:r>
          </a:p>
        </p:txBody>
      </p:sp>
      <p:pic>
        <p:nvPicPr>
          <p:cNvPr id="25628" name="Picture 28">
            <a:extLst>
              <a:ext uri="{FF2B5EF4-FFF2-40B4-BE49-F238E27FC236}">
                <a16:creationId xmlns:a16="http://schemas.microsoft.com/office/drawing/2014/main" id="{2DFBE028-0601-46DC-9324-30DFAA5152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2797" y="91614"/>
            <a:ext cx="703761" cy="724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4F7DA45-6F4A-4CD9-A4E2-FCE803857C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4378" y="1023448"/>
            <a:ext cx="4669941" cy="563928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D65B26A-18D8-431E-AB8B-02F1327443E6}"/>
              </a:ext>
            </a:extLst>
          </p:cNvPr>
          <p:cNvSpPr txBox="1"/>
          <p:nvPr/>
        </p:nvSpPr>
        <p:spPr>
          <a:xfrm>
            <a:off x="1179352" y="3429000"/>
            <a:ext cx="1574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2060"/>
                </a:solidFill>
              </a:rPr>
              <a:t>Poewan Lau</a:t>
            </a:r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53F061A2-0788-4C5E-89B9-1E71F1A9D96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5839" b="28344"/>
          <a:stretch/>
        </p:blipFill>
        <p:spPr>
          <a:xfrm>
            <a:off x="869681" y="3746300"/>
            <a:ext cx="2124668" cy="54955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52B1F25-56D0-44FC-B77C-689905E155DE}"/>
              </a:ext>
            </a:extLst>
          </p:cNvPr>
          <p:cNvSpPr txBox="1"/>
          <p:nvPr/>
        </p:nvSpPr>
        <p:spPr>
          <a:xfrm>
            <a:off x="1182325" y="1757761"/>
            <a:ext cx="1574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2060"/>
                </a:solidFill>
              </a:rPr>
              <a:t>Eric Sweden</a:t>
            </a:r>
          </a:p>
        </p:txBody>
      </p:sp>
      <p:pic>
        <p:nvPicPr>
          <p:cNvPr id="4098" name="Picture 2" descr="Home - NASCIO">
            <a:extLst>
              <a:ext uri="{FF2B5EF4-FFF2-40B4-BE49-F238E27FC236}">
                <a16:creationId xmlns:a16="http://schemas.microsoft.com/office/drawing/2014/main" id="{6B202964-4CEA-419D-B7EC-F2852D5DB1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7952" y="2171814"/>
            <a:ext cx="1257300" cy="435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36AF03C-CF1B-470E-A08B-65E113D72E09}"/>
              </a:ext>
            </a:extLst>
          </p:cNvPr>
          <p:cNvSpPr txBox="1"/>
          <p:nvPr/>
        </p:nvSpPr>
        <p:spPr>
          <a:xfrm>
            <a:off x="988852" y="5110645"/>
            <a:ext cx="23151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2060"/>
                </a:solidFill>
              </a:rPr>
              <a:t>Syed Mohammed</a:t>
            </a:r>
          </a:p>
        </p:txBody>
      </p:sp>
      <p:pic>
        <p:nvPicPr>
          <p:cNvPr id="4100" name="Picture 4" descr="DHS S&amp;T Awards $8.6 Million for Five Mobile Application Security R&amp;D  Projects | Security Info Watch">
            <a:extLst>
              <a:ext uri="{FF2B5EF4-FFF2-40B4-BE49-F238E27FC236}">
                <a16:creationId xmlns:a16="http://schemas.microsoft.com/office/drawing/2014/main" id="{03CFC361-BB0B-45B5-B448-DF21E8200B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64" b="21713"/>
          <a:stretch/>
        </p:blipFill>
        <p:spPr bwMode="auto">
          <a:xfrm>
            <a:off x="1319052" y="5492582"/>
            <a:ext cx="1257300" cy="561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219B9792-C8CA-4F3F-89DE-7DA9126BA8B3}"/>
              </a:ext>
            </a:extLst>
          </p:cNvPr>
          <p:cNvSpPr>
            <a:spLocks noGrp="1"/>
          </p:cNvSpPr>
          <p:nvPr/>
        </p:nvSpPr>
        <p:spPr>
          <a:xfrm>
            <a:off x="6476302" y="950633"/>
            <a:ext cx="2699182" cy="16570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Tx/>
              <a:buFont typeface="Arial"/>
              <a:buChar char="•"/>
              <a:defRPr sz="3200" kern="1200">
                <a:solidFill>
                  <a:srgbClr val="7F7F7F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Tx/>
              <a:buFont typeface="Arial"/>
              <a:buChar char="–"/>
              <a:defRPr sz="2800" kern="1200">
                <a:solidFill>
                  <a:srgbClr val="7F7F7F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Tx/>
              <a:buFont typeface="Arial"/>
              <a:buChar char="•"/>
              <a:defRPr sz="2400" kern="1200">
                <a:solidFill>
                  <a:srgbClr val="7F7F7F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Tx/>
              <a:buFont typeface="Arial"/>
              <a:buChar char="–"/>
              <a:defRPr sz="2000" kern="1200">
                <a:solidFill>
                  <a:srgbClr val="7F7F7F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Tx/>
              <a:buFont typeface="Arial"/>
              <a:buChar char="»"/>
              <a:defRPr sz="2000" kern="1200">
                <a:solidFill>
                  <a:srgbClr val="7F7F7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en-US" sz="1600" b="1" spc="-50" dirty="0">
                <a:solidFill>
                  <a:srgbClr val="000000"/>
                </a:solidFill>
              </a:rPr>
              <a:t>IEPD Registry TT</a:t>
            </a:r>
          </a:p>
          <a:p>
            <a:pPr>
              <a:lnSpc>
                <a:spcPct val="120000"/>
              </a:lnSpc>
              <a:spcBef>
                <a:spcPts val="1200"/>
              </a:spcBef>
            </a:pPr>
            <a:endParaRPr lang="en-US" sz="1600" b="1" spc="-50" dirty="0"/>
          </a:p>
        </p:txBody>
      </p:sp>
      <p:pic>
        <p:nvPicPr>
          <p:cNvPr id="4102" name="Picture 6" descr="Font,Clip art,Line,Circle,Paw,Polka dot,Black-and-white,Pattern,Games  #111690 - Free Icon Library">
            <a:extLst>
              <a:ext uri="{FF2B5EF4-FFF2-40B4-BE49-F238E27FC236}">
                <a16:creationId xmlns:a16="http://schemas.microsoft.com/office/drawing/2014/main" id="{F09E5887-43DA-4F77-BF9F-18EF21A6B0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6536" y="1258249"/>
            <a:ext cx="999023" cy="999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44A606C-5B35-43BB-A0F2-85126BFE736A}"/>
              </a:ext>
            </a:extLst>
          </p:cNvPr>
          <p:cNvSpPr txBox="1"/>
          <p:nvPr/>
        </p:nvSpPr>
        <p:spPr>
          <a:xfrm>
            <a:off x="6669833" y="2041009"/>
            <a:ext cx="208466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bg2">
                    <a:lumMod val="1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Requirements for Design Review</a:t>
            </a:r>
            <a:endParaRPr lang="en-US" sz="1100" dirty="0">
              <a:solidFill>
                <a:schemeClr val="bg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74594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124200" y="6480175"/>
            <a:ext cx="2895600" cy="365125"/>
          </a:xfrm>
        </p:spPr>
        <p:txBody>
          <a:bodyPr/>
          <a:lstStyle/>
          <a:p>
            <a:fld id="{A2DCC83A-1856-416B-9842-66FE29E71306}" type="slidenum">
              <a:rPr lang="en-US" smtClean="0"/>
              <a:t>5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BD908F1-CB37-4533-9BCF-52CB4046CA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95275"/>
            <a:ext cx="8229600" cy="56197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kern="1200" cap="all" dirty="0">
                <a:effectLst/>
                <a:latin typeface="+mj-lt"/>
                <a:ea typeface="+mj-ea"/>
                <a:cs typeface="+mj-cs"/>
              </a:rPr>
              <a:t>2020 at a glance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6EF5370-103D-4AC7-874A-299BAA53A0D4}"/>
              </a:ext>
            </a:extLst>
          </p:cNvPr>
          <p:cNvSpPr txBox="1"/>
          <p:nvPr/>
        </p:nvSpPr>
        <p:spPr>
          <a:xfrm>
            <a:off x="2730846" y="-10287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7494D3-5DBE-46A6-8895-B0B56CADD4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5913" y="78344"/>
            <a:ext cx="3997887" cy="329053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4D60100-33CC-4828-9434-D6F84E5752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114" r="33333" b="3210"/>
          <a:stretch/>
        </p:blipFill>
        <p:spPr>
          <a:xfrm>
            <a:off x="457200" y="1155699"/>
            <a:ext cx="3589422" cy="2273301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507CFE5-C091-4C1D-9D66-A9C84CEDA38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4803" r="19444" b="2155"/>
          <a:stretch/>
        </p:blipFill>
        <p:spPr>
          <a:xfrm>
            <a:off x="681044" y="4046774"/>
            <a:ext cx="3368914" cy="1887754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AA16CCFC-1434-4E70-9E86-B12160B29DE8}"/>
              </a:ext>
            </a:extLst>
          </p:cNvPr>
          <p:cNvSpPr txBox="1"/>
          <p:nvPr/>
        </p:nvSpPr>
        <p:spPr>
          <a:xfrm>
            <a:off x="1189474" y="3413390"/>
            <a:ext cx="21096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NBAC Action Tracker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8BBE2CF-D81B-436E-AA96-801D63A36C85}"/>
              </a:ext>
            </a:extLst>
          </p:cNvPr>
          <p:cNvSpPr txBox="1"/>
          <p:nvPr/>
        </p:nvSpPr>
        <p:spPr>
          <a:xfrm>
            <a:off x="957166" y="5934997"/>
            <a:ext cx="28166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NBAC Engagements Tracker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F31285A-C524-47F3-AEA7-E3A75779B2A1}"/>
              </a:ext>
            </a:extLst>
          </p:cNvPr>
          <p:cNvSpPr txBox="1"/>
          <p:nvPr/>
        </p:nvSpPr>
        <p:spPr>
          <a:xfrm>
            <a:off x="7246651" y="5369795"/>
            <a:ext cx="18277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NIEM Cyber Domain</a:t>
            </a:r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4923DCD1-D4C0-46CD-BF01-AE99D48D36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18196" y="3428999"/>
            <a:ext cx="3138475" cy="3435449"/>
          </a:xfrm>
          <a:prstGeom prst="rect">
            <a:avLst/>
          </a:prstGeom>
        </p:spPr>
      </p:pic>
      <p:sp>
        <p:nvSpPr>
          <p:cNvPr id="64" name="Arrow: Right 63">
            <a:extLst>
              <a:ext uri="{FF2B5EF4-FFF2-40B4-BE49-F238E27FC236}">
                <a16:creationId xmlns:a16="http://schemas.microsoft.com/office/drawing/2014/main" id="{6E275C7C-DD77-4532-83BC-D67AE38594E4}"/>
              </a:ext>
            </a:extLst>
          </p:cNvPr>
          <p:cNvSpPr/>
          <p:nvPr/>
        </p:nvSpPr>
        <p:spPr bwMode="auto">
          <a:xfrm>
            <a:off x="4262399" y="1968500"/>
            <a:ext cx="553514" cy="190500"/>
          </a:xfrm>
          <a:prstGeom prst="rightArrow">
            <a:avLst/>
          </a:prstGeom>
          <a:gradFill>
            <a:gsLst>
              <a:gs pos="0">
                <a:srgbClr val="9EB3B6"/>
              </a:gs>
              <a:gs pos="100000">
                <a:schemeClr val="bg1"/>
              </a:gs>
            </a:gsLst>
          </a:gradFill>
          <a:ln>
            <a:solidFill>
              <a:srgbClr val="5C7073"/>
            </a:solidFill>
          </a:ln>
          <a:effectLst>
            <a:innerShdw blurRad="371475" dir="13500000">
              <a:schemeClr val="bg1"/>
            </a:innerShdw>
            <a:reflection stA="30000" endPos="10000" dist="12700" dir="5400000" sy="-100000" algn="bl" rotWithShape="0"/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tIns="91440" rtlCol="0" anchor="t" anchorCtr="0"/>
          <a:lstStyle/>
          <a:p>
            <a:pPr algn="ctr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endParaRPr lang="en-US" sz="2100" b="1" spc="-50" dirty="0">
              <a:solidFill>
                <a:srgbClr val="304776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274048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124200" y="6480175"/>
            <a:ext cx="2895600" cy="365125"/>
          </a:xfrm>
        </p:spPr>
        <p:txBody>
          <a:bodyPr/>
          <a:lstStyle/>
          <a:p>
            <a:fld id="{A2DCC83A-1856-416B-9842-66FE29E71306}" type="slidenum">
              <a:rPr lang="en-US" smtClean="0"/>
              <a:t>6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BD908F1-CB37-4533-9BCF-52CB4046CA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95275"/>
            <a:ext cx="8229600" cy="56197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kern="1200" cap="all" dirty="0">
                <a:effectLst/>
                <a:latin typeface="+mj-lt"/>
                <a:ea typeface="+mj-ea"/>
                <a:cs typeface="+mj-cs"/>
              </a:rPr>
              <a:t>2020 at a glance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6EF5370-103D-4AC7-874A-299BAA53A0D4}"/>
              </a:ext>
            </a:extLst>
          </p:cNvPr>
          <p:cNvSpPr txBox="1"/>
          <p:nvPr/>
        </p:nvSpPr>
        <p:spPr>
          <a:xfrm>
            <a:off x="2730846" y="-10287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A16CCFC-1434-4E70-9E86-B12160B29DE8}"/>
              </a:ext>
            </a:extLst>
          </p:cNvPr>
          <p:cNvSpPr txBox="1"/>
          <p:nvPr/>
        </p:nvSpPr>
        <p:spPr>
          <a:xfrm>
            <a:off x="6611063" y="3017673"/>
            <a:ext cx="25329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Domain Self Assessment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8BBE2CF-D81B-436E-AA96-801D63A36C85}"/>
              </a:ext>
            </a:extLst>
          </p:cNvPr>
          <p:cNvSpPr txBox="1"/>
          <p:nvPr/>
        </p:nvSpPr>
        <p:spPr>
          <a:xfrm>
            <a:off x="7013735" y="6145418"/>
            <a:ext cx="13949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Best of NIEM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EEB8DE6C-1EA8-41A9-BE4C-43BF1FF1716D}"/>
              </a:ext>
            </a:extLst>
          </p:cNvPr>
          <p:cNvSpPr txBox="1"/>
          <p:nvPr/>
        </p:nvSpPr>
        <p:spPr>
          <a:xfrm>
            <a:off x="457200" y="2883666"/>
            <a:ext cx="27349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2020 NBAC Annual Meeting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6E3B03-6896-4472-AF0C-D55494E7F0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888"/>
          <a:stretch/>
        </p:blipFill>
        <p:spPr>
          <a:xfrm>
            <a:off x="6509883" y="196472"/>
            <a:ext cx="2089729" cy="282191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79932D5-996F-4EAB-A8E3-EF80480B1F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3760" y="4042158"/>
            <a:ext cx="2334970" cy="2298391"/>
          </a:xfrm>
          <a:prstGeom prst="rect">
            <a:avLst/>
          </a:prstGeom>
        </p:spPr>
      </p:pic>
      <p:pic>
        <p:nvPicPr>
          <p:cNvPr id="6148" name="Picture 4" descr="Virtual Meeting Transparent Background PNG | PNG Arts">
            <a:extLst>
              <a:ext uri="{FF2B5EF4-FFF2-40B4-BE49-F238E27FC236}">
                <a16:creationId xmlns:a16="http://schemas.microsoft.com/office/drawing/2014/main" id="{CCA9A920-39FE-4A99-B61E-49DD431D52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354" y="1070161"/>
            <a:ext cx="3020885" cy="1870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2D6F810-AE91-4547-ACFD-0BCA3C0832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527" y="3388286"/>
            <a:ext cx="2351740" cy="231489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1E173FD-9D58-43DB-90D8-AA43805DBB62}"/>
              </a:ext>
            </a:extLst>
          </p:cNvPr>
          <p:cNvSpPr txBox="1"/>
          <p:nvPr/>
        </p:nvSpPr>
        <p:spPr>
          <a:xfrm>
            <a:off x="1063006" y="5563120"/>
            <a:ext cx="15071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NIEM 5.0 RC1</a:t>
            </a:r>
          </a:p>
        </p:txBody>
      </p:sp>
      <p:pic>
        <p:nvPicPr>
          <p:cNvPr id="6150" name="Picture 6" descr="Majoring in Statistics/Data Science - Mavin Learning Resources">
            <a:extLst>
              <a:ext uri="{FF2B5EF4-FFF2-40B4-BE49-F238E27FC236}">
                <a16:creationId xmlns:a16="http://schemas.microsoft.com/office/drawing/2014/main" id="{5F5CFE7F-8A15-421E-8353-DC4E0E493F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0856" y="3019799"/>
            <a:ext cx="2625655" cy="1321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DD44B99-2A79-410D-A31D-717D40BE7D96}"/>
              </a:ext>
            </a:extLst>
          </p:cNvPr>
          <p:cNvSpPr txBox="1"/>
          <p:nvPr/>
        </p:nvSpPr>
        <p:spPr>
          <a:xfrm>
            <a:off x="3437613" y="4262419"/>
            <a:ext cx="28969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Statistics Domain Onboarding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6B950D3-DDB4-4CE3-83BF-F23A021CE138}"/>
              </a:ext>
            </a:extLst>
          </p:cNvPr>
          <p:cNvSpPr txBox="1"/>
          <p:nvPr/>
        </p:nvSpPr>
        <p:spPr>
          <a:xfrm>
            <a:off x="6932571" y="1321702"/>
            <a:ext cx="53732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NIEM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3291E25-AAD6-4505-B2FE-5B1030CFBD53}"/>
              </a:ext>
            </a:extLst>
          </p:cNvPr>
          <p:cNvSpPr txBox="1"/>
          <p:nvPr/>
        </p:nvSpPr>
        <p:spPr>
          <a:xfrm>
            <a:off x="6958013" y="2047764"/>
            <a:ext cx="459581" cy="230832"/>
          </a:xfrm>
          <a:prstGeom prst="rect">
            <a:avLst/>
          </a:prstGeom>
          <a:noFill/>
        </p:spPr>
        <p:txBody>
          <a:bodyPr wrap="none" rtlCol="0">
            <a:prstTxWarp prst="textInflateBottom">
              <a:avLst>
                <a:gd name="adj" fmla="val 72379"/>
              </a:avLst>
            </a:prstTxWarp>
            <a:spAutoFit/>
          </a:bodyPr>
          <a:lstStyle/>
          <a:p>
            <a:pPr algn="ctr"/>
            <a:r>
              <a:rPr lang="en-US" sz="9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/>
              </a:rPr>
              <a:t>Domain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080C53C1-8EA2-478C-8C8C-09F913A0142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7877530" y="1117276"/>
            <a:ext cx="303863" cy="151932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37C87B3A-BB97-4E89-8300-1879AB63119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H="1">
            <a:off x="7811214" y="614903"/>
            <a:ext cx="432613" cy="211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5025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124200" y="6480175"/>
            <a:ext cx="2895600" cy="365125"/>
          </a:xfrm>
        </p:spPr>
        <p:txBody>
          <a:bodyPr/>
          <a:lstStyle/>
          <a:p>
            <a:fld id="{A2DCC83A-1856-416B-9842-66FE29E71306}" type="slidenum">
              <a:rPr lang="en-US" smtClean="0"/>
              <a:t>7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BD908F1-CB37-4533-9BCF-52CB4046CA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95275"/>
            <a:ext cx="8229600" cy="56197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kern="1200" cap="all" dirty="0">
                <a:effectLst/>
                <a:latin typeface="+mj-lt"/>
                <a:ea typeface="+mj-ea"/>
                <a:cs typeface="+mj-cs"/>
              </a:rPr>
              <a:t>2021 </a:t>
            </a:r>
            <a:r>
              <a:rPr lang="en-US" dirty="0"/>
              <a:t>NBAC work </a:t>
            </a:r>
            <a:r>
              <a:rPr lang="en-US" b="1" kern="1200" cap="all" dirty="0">
                <a:effectLst/>
                <a:latin typeface="+mj-lt"/>
                <a:ea typeface="+mj-ea"/>
                <a:cs typeface="+mj-cs"/>
              </a:rPr>
              <a:t>Recommendations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6EF5370-103D-4AC7-874A-299BAA53A0D4}"/>
              </a:ext>
            </a:extLst>
          </p:cNvPr>
          <p:cNvSpPr txBox="1"/>
          <p:nvPr/>
        </p:nvSpPr>
        <p:spPr>
          <a:xfrm>
            <a:off x="2730846" y="-10287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3" name="Content Placeholder 3">
            <a:extLst>
              <a:ext uri="{FF2B5EF4-FFF2-40B4-BE49-F238E27FC236}">
                <a16:creationId xmlns:a16="http://schemas.microsoft.com/office/drawing/2014/main" id="{1778497D-2FD3-4B5C-B08D-AA470D8C8D1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57200" y="1092200"/>
            <a:ext cx="8229600" cy="4845050"/>
          </a:xfrm>
        </p:spPr>
        <p:txBody>
          <a:bodyPr>
            <a:normAutofit/>
          </a:bodyPr>
          <a:lstStyle/>
          <a:p>
            <a:pPr marR="0" lvl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en-US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NBAC Monthly Meetings 2021</a:t>
            </a:r>
          </a:p>
          <a:p>
            <a:pPr marR="0" lvl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endParaRPr lang="en-US" sz="18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R="0" lvl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en-US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NBAC Annual Report 2021</a:t>
            </a:r>
          </a:p>
          <a:p>
            <a:pPr marR="0" lvl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endParaRPr lang="en-US" sz="18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R="0" lvl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en-US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Continue with the Tiger Team Initiatives</a:t>
            </a:r>
          </a:p>
          <a:p>
            <a:pPr lvl="1">
              <a:lnSpc>
                <a:spcPct val="107000"/>
              </a:lnSpc>
              <a:spcBef>
                <a:spcPts val="0"/>
              </a:spcBef>
              <a:buFont typeface="Wingdings" panose="05000000000000000000" pitchFamily="2" charset="2"/>
              <a:buChar char="ü"/>
            </a:pPr>
            <a:endParaRPr lang="en-US" sz="18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>
              <a:lnSpc>
                <a:spcPct val="107000"/>
              </a:lnSpc>
              <a:spcBef>
                <a:spcPts val="0"/>
              </a:spcBef>
              <a:buFont typeface="Wingdings" panose="05000000000000000000" pitchFamily="2" charset="2"/>
              <a:buChar char="ü"/>
            </a:pPr>
            <a:r>
              <a:rPr lang="en-US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Revisit NIEM cost model &amp; supporting develop slides demonstrating the cost/benefit of NIEM</a:t>
            </a:r>
          </a:p>
          <a:p>
            <a:pPr lvl="1">
              <a:lnSpc>
                <a:spcPct val="107000"/>
              </a:lnSpc>
              <a:spcBef>
                <a:spcPts val="0"/>
              </a:spcBef>
              <a:buFont typeface="Wingdings" panose="05000000000000000000" pitchFamily="2" charset="2"/>
              <a:buChar char="ü"/>
            </a:pPr>
            <a:endParaRPr lang="en-US" sz="18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>
              <a:lnSpc>
                <a:spcPct val="107000"/>
              </a:lnSpc>
              <a:spcBef>
                <a:spcPts val="0"/>
              </a:spcBef>
              <a:buFont typeface="Wingdings" panose="05000000000000000000" pitchFamily="2" charset="2"/>
              <a:buChar char="ü"/>
            </a:pPr>
            <a:r>
              <a:rPr lang="en-US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Assist NIEM PMO</a:t>
            </a:r>
          </a:p>
          <a:p>
            <a:pPr lvl="2">
              <a:lnSpc>
                <a:spcPct val="107000"/>
              </a:lnSpc>
              <a:spcBef>
                <a:spcPts val="0"/>
              </a:spcBef>
              <a:buFont typeface="Wingdings" panose="05000000000000000000" pitchFamily="2" charset="2"/>
              <a:buChar char="ü"/>
            </a:pPr>
            <a:r>
              <a:rPr lang="en-US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modernizing the NIEM Training Material</a:t>
            </a:r>
          </a:p>
          <a:p>
            <a:pPr lvl="2">
              <a:lnSpc>
                <a:spcPct val="107000"/>
              </a:lnSpc>
              <a:spcBef>
                <a:spcPts val="0"/>
              </a:spcBef>
              <a:buFont typeface="Wingdings" panose="05000000000000000000" pitchFamily="2" charset="2"/>
              <a:buChar char="ü"/>
            </a:pPr>
            <a:r>
              <a:rPr lang="en-US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Evaluating the newly structured NIEM Tools</a:t>
            </a:r>
          </a:p>
          <a:p>
            <a:pPr lvl="2">
              <a:lnSpc>
                <a:spcPct val="107000"/>
              </a:lnSpc>
              <a:spcBef>
                <a:spcPts val="0"/>
              </a:spcBef>
              <a:buFont typeface="Wingdings" panose="05000000000000000000" pitchFamily="2" charset="2"/>
              <a:buChar char="ü"/>
            </a:pPr>
            <a:r>
              <a:rPr lang="en-US" sz="1600" dirty="0">
                <a:ea typeface="Calibri" panose="020F0502020204030204" pitchFamily="34" charset="0"/>
                <a:cs typeface="Times New Roman" panose="02020603050405020304" pitchFamily="18" charset="0"/>
              </a:rPr>
              <a:t>Onboard new NIEM Domain</a:t>
            </a:r>
          </a:p>
          <a:p>
            <a:pPr lvl="2">
              <a:lnSpc>
                <a:spcPct val="107000"/>
              </a:lnSpc>
              <a:spcBef>
                <a:spcPts val="0"/>
              </a:spcBef>
              <a:buFont typeface="Wingdings" panose="05000000000000000000" pitchFamily="2" charset="2"/>
              <a:buChar char="ü"/>
            </a:pPr>
            <a:r>
              <a:rPr lang="en-US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Assess and support NIEM Registry development </a:t>
            </a:r>
          </a:p>
        </p:txBody>
      </p:sp>
    </p:spTree>
    <p:extLst>
      <p:ext uri="{BB962C8B-B14F-4D97-AF65-F5344CB8AC3E}">
        <p14:creationId xmlns:p14="http://schemas.microsoft.com/office/powerpoint/2010/main" val="10317046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124200" y="6480175"/>
            <a:ext cx="2895600" cy="365125"/>
          </a:xfrm>
        </p:spPr>
        <p:txBody>
          <a:bodyPr/>
          <a:lstStyle/>
          <a:p>
            <a:fld id="{A2DCC83A-1856-416B-9842-66FE29E71306}" type="slidenum">
              <a:rPr lang="en-US" smtClean="0"/>
              <a:t>8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BD908F1-CB37-4533-9BCF-52CB4046CA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95275"/>
            <a:ext cx="8229600" cy="56197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kern="1200" cap="all" dirty="0">
                <a:effectLst/>
                <a:latin typeface="+mj-lt"/>
                <a:ea typeface="+mj-ea"/>
                <a:cs typeface="+mj-cs"/>
              </a:rPr>
              <a:t>2021 </a:t>
            </a:r>
            <a:r>
              <a:rPr lang="en-US" dirty="0"/>
              <a:t>NBAC work </a:t>
            </a:r>
            <a:r>
              <a:rPr lang="en-US" b="1" kern="1200" cap="all" dirty="0">
                <a:effectLst/>
                <a:latin typeface="+mj-lt"/>
                <a:ea typeface="+mj-ea"/>
                <a:cs typeface="+mj-cs"/>
              </a:rPr>
              <a:t>Recommendations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6EF5370-103D-4AC7-874A-299BAA53A0D4}"/>
              </a:ext>
            </a:extLst>
          </p:cNvPr>
          <p:cNvSpPr txBox="1"/>
          <p:nvPr/>
        </p:nvSpPr>
        <p:spPr>
          <a:xfrm>
            <a:off x="2730846" y="-10287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3" name="Content Placeholder 3">
            <a:extLst>
              <a:ext uri="{FF2B5EF4-FFF2-40B4-BE49-F238E27FC236}">
                <a16:creationId xmlns:a16="http://schemas.microsoft.com/office/drawing/2014/main" id="{1778497D-2FD3-4B5C-B08D-AA470D8C8D1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57200" y="1003301"/>
            <a:ext cx="8229600" cy="5257800"/>
          </a:xfrm>
        </p:spPr>
        <p:txBody>
          <a:bodyPr>
            <a:normAutofit/>
          </a:bodyPr>
          <a:lstStyle/>
          <a:p>
            <a:pPr marR="0" lvl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en-US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Advance NIEM Adoption</a:t>
            </a:r>
          </a:p>
          <a:p>
            <a:pPr lvl="2">
              <a:lnSpc>
                <a:spcPct val="107000"/>
              </a:lnSpc>
              <a:spcBef>
                <a:spcPts val="0"/>
              </a:spcBef>
              <a:buFont typeface="Wingdings" panose="05000000000000000000" pitchFamily="2" charset="2"/>
              <a:buChar char="ü"/>
            </a:pPr>
            <a:r>
              <a:rPr lang="en-US" sz="1400" dirty="0">
                <a:ea typeface="Calibri" panose="020F0502020204030204" pitchFamily="34" charset="0"/>
                <a:cs typeface="Times New Roman" panose="02020603050405020304" pitchFamily="18" charset="0"/>
              </a:rPr>
              <a:t>Engage GAO and showcase NIEM</a:t>
            </a:r>
          </a:p>
          <a:p>
            <a:pPr lvl="2">
              <a:lnSpc>
                <a:spcPct val="107000"/>
              </a:lnSpc>
              <a:spcBef>
                <a:spcPts val="0"/>
              </a:spcBef>
              <a:buFont typeface="Wingdings" panose="05000000000000000000" pitchFamily="2" charset="2"/>
              <a:buChar char="ü"/>
            </a:pPr>
            <a:r>
              <a:rPr lang="en-US" sz="1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U</a:t>
            </a:r>
            <a:r>
              <a:rPr lang="en-US" sz="1400" dirty="0">
                <a:ea typeface="Calibri" panose="020F0502020204030204" pitchFamily="34" charset="0"/>
                <a:cs typeface="Times New Roman" panose="02020603050405020304" pitchFamily="18" charset="0"/>
              </a:rPr>
              <a:t>se GAO Report to setup outlier </a:t>
            </a:r>
            <a:endParaRPr lang="en-US" sz="14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R="0" lvl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endParaRPr lang="en-US" sz="18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R="0" lvl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en-US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Support Domain Growth</a:t>
            </a:r>
          </a:p>
          <a:p>
            <a:pPr lvl="2">
              <a:lnSpc>
                <a:spcPct val="107000"/>
              </a:lnSpc>
              <a:spcBef>
                <a:spcPts val="0"/>
              </a:spcBef>
              <a:buFont typeface="Wingdings" panose="05000000000000000000" pitchFamily="2" charset="2"/>
              <a:buChar char="ü"/>
            </a:pPr>
            <a:r>
              <a:rPr lang="en-US" sz="1400" dirty="0">
                <a:ea typeface="Calibri" panose="020F0502020204030204" pitchFamily="34" charset="0"/>
                <a:cs typeface="Times New Roman" panose="02020603050405020304" pitchFamily="18" charset="0"/>
              </a:rPr>
              <a:t>Consider mentorship program between Domains</a:t>
            </a:r>
            <a:endParaRPr lang="en-US" sz="14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R="0" lvl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endParaRPr lang="en-US" sz="18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R="0" lvl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en-US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Improve NIEM Implementation (including Release plans)</a:t>
            </a:r>
          </a:p>
          <a:p>
            <a:pPr lvl="2">
              <a:lnSpc>
                <a:spcPct val="107000"/>
              </a:lnSpc>
              <a:spcBef>
                <a:spcPts val="0"/>
              </a:spcBef>
              <a:buFont typeface="Wingdings" panose="05000000000000000000" pitchFamily="2" charset="2"/>
              <a:buChar char="ü"/>
            </a:pPr>
            <a:r>
              <a:rPr lang="en-US" sz="1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Revisit tools such as Self Assessment</a:t>
            </a:r>
          </a:p>
          <a:p>
            <a:pPr lvl="1">
              <a:lnSpc>
                <a:spcPct val="107000"/>
              </a:lnSpc>
              <a:spcBef>
                <a:spcPts val="0"/>
              </a:spcBef>
              <a:buFont typeface="Wingdings" panose="05000000000000000000" pitchFamily="2" charset="2"/>
              <a:buChar char="ü"/>
            </a:pPr>
            <a:endParaRPr lang="en-US" sz="18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>
              <a:lnSpc>
                <a:spcPct val="107000"/>
              </a:lnSpc>
              <a:spcBef>
                <a:spcPts val="0"/>
              </a:spcBef>
              <a:buFont typeface="Wingdings" panose="05000000000000000000" pitchFamily="2" charset="2"/>
              <a:buChar char="ü"/>
            </a:pPr>
            <a:r>
              <a:rPr lang="en-US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Take Active Role in New Domain Onboarding</a:t>
            </a:r>
          </a:p>
          <a:p>
            <a:pPr lvl="2">
              <a:lnSpc>
                <a:spcPct val="107000"/>
              </a:lnSpc>
              <a:spcBef>
                <a:spcPts val="0"/>
              </a:spcBef>
              <a:buFont typeface="Wingdings" panose="05000000000000000000" pitchFamily="2" charset="2"/>
              <a:buChar char="ü"/>
            </a:pPr>
            <a:r>
              <a:rPr lang="en-US" sz="1400" dirty="0">
                <a:ea typeface="Calibri" panose="020F0502020204030204" pitchFamily="34" charset="0"/>
                <a:cs typeface="Times New Roman" panose="02020603050405020304" pitchFamily="18" charset="0"/>
              </a:rPr>
              <a:t>Statistics</a:t>
            </a:r>
          </a:p>
          <a:p>
            <a:pPr lvl="2">
              <a:lnSpc>
                <a:spcPct val="107000"/>
              </a:lnSpc>
              <a:spcBef>
                <a:spcPts val="0"/>
              </a:spcBef>
              <a:buFont typeface="Wingdings" panose="05000000000000000000" pitchFamily="2" charset="2"/>
              <a:buChar char="ü"/>
            </a:pPr>
            <a:r>
              <a:rPr lang="en-US" sz="1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Health</a:t>
            </a:r>
          </a:p>
          <a:p>
            <a:pPr lvl="2">
              <a:lnSpc>
                <a:spcPct val="107000"/>
              </a:lnSpc>
              <a:spcBef>
                <a:spcPts val="0"/>
              </a:spcBef>
              <a:buFont typeface="Wingdings" panose="05000000000000000000" pitchFamily="2" charset="2"/>
              <a:buChar char="ü"/>
            </a:pPr>
            <a:r>
              <a:rPr lang="en-US" sz="1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NOAA</a:t>
            </a:r>
          </a:p>
          <a:p>
            <a:pPr lvl="2">
              <a:lnSpc>
                <a:spcPct val="107000"/>
              </a:lnSpc>
              <a:spcBef>
                <a:spcPts val="0"/>
              </a:spcBef>
              <a:buFont typeface="Wingdings" panose="05000000000000000000" pitchFamily="2" charset="2"/>
              <a:buChar char="ü"/>
            </a:pPr>
            <a:r>
              <a:rPr lang="en-US" sz="1400" dirty="0">
                <a:ea typeface="Calibri" panose="020F0502020204030204" pitchFamily="34" charset="0"/>
                <a:cs typeface="Times New Roman" panose="02020603050405020304" pitchFamily="18" charset="0"/>
              </a:rPr>
              <a:t>VA</a:t>
            </a:r>
          </a:p>
          <a:p>
            <a:pPr lvl="2">
              <a:lnSpc>
                <a:spcPct val="107000"/>
              </a:lnSpc>
              <a:spcBef>
                <a:spcPts val="0"/>
              </a:spcBef>
              <a:buFont typeface="Wingdings" panose="05000000000000000000" pitchFamily="2" charset="2"/>
              <a:buChar char="ü"/>
            </a:pPr>
            <a:r>
              <a:rPr lang="en-US" sz="1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Treasury</a:t>
            </a:r>
          </a:p>
          <a:p>
            <a:pPr lvl="2">
              <a:lnSpc>
                <a:spcPct val="107000"/>
              </a:lnSpc>
              <a:spcBef>
                <a:spcPts val="0"/>
              </a:spcBef>
              <a:buFont typeface="Wingdings" panose="05000000000000000000" pitchFamily="2" charset="2"/>
              <a:buChar char="ü"/>
            </a:pPr>
            <a:r>
              <a:rPr lang="en-US" sz="1400" dirty="0">
                <a:ea typeface="Calibri" panose="020F0502020204030204" pitchFamily="34" charset="0"/>
                <a:cs typeface="Times New Roman" panose="02020603050405020304" pitchFamily="18" charset="0"/>
              </a:rPr>
              <a:t>Public Works /Safety</a:t>
            </a:r>
          </a:p>
          <a:p>
            <a:pPr lvl="2">
              <a:lnSpc>
                <a:spcPct val="107000"/>
              </a:lnSpc>
              <a:spcBef>
                <a:spcPts val="0"/>
              </a:spcBef>
              <a:buFont typeface="Wingdings" panose="05000000000000000000" pitchFamily="2" charset="2"/>
              <a:buChar char="ü"/>
            </a:pPr>
            <a:r>
              <a:rPr lang="en-US" sz="1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Grants</a:t>
            </a:r>
          </a:p>
          <a:p>
            <a:pPr lvl="2">
              <a:lnSpc>
                <a:spcPct val="107000"/>
              </a:lnSpc>
              <a:spcBef>
                <a:spcPts val="0"/>
              </a:spcBef>
              <a:buFont typeface="Wingdings" panose="05000000000000000000" pitchFamily="2" charset="2"/>
              <a:buChar char="ü"/>
            </a:pPr>
            <a:endParaRPr lang="en-US" sz="14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>
              <a:lnSpc>
                <a:spcPct val="107000"/>
              </a:lnSpc>
              <a:spcBef>
                <a:spcPts val="0"/>
              </a:spcBef>
              <a:buFont typeface="Wingdings" panose="05000000000000000000" pitchFamily="2" charset="2"/>
              <a:buChar char="ü"/>
            </a:pPr>
            <a:r>
              <a:rPr lang="en-US" sz="1800" dirty="0">
                <a:ea typeface="Calibri" panose="020F0502020204030204" pitchFamily="34" charset="0"/>
                <a:cs typeface="Times New Roman" panose="02020603050405020304" pitchFamily="18" charset="0"/>
              </a:rPr>
              <a:t>Strengthen NBAC and NTAC Collaboration</a:t>
            </a:r>
          </a:p>
        </p:txBody>
      </p:sp>
    </p:spTree>
    <p:extLst>
      <p:ext uri="{BB962C8B-B14F-4D97-AF65-F5344CB8AC3E}">
        <p14:creationId xmlns:p14="http://schemas.microsoft.com/office/powerpoint/2010/main" val="16419864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124200" y="6480175"/>
            <a:ext cx="2895600" cy="365125"/>
          </a:xfrm>
        </p:spPr>
        <p:txBody>
          <a:bodyPr/>
          <a:lstStyle/>
          <a:p>
            <a:fld id="{A2DCC83A-1856-416B-9842-66FE29E71306}" type="slidenum">
              <a:rPr lang="en-US" smtClean="0"/>
              <a:t>9</a:t>
            </a:fld>
            <a:endParaRPr lang="en-US" dirty="0"/>
          </a:p>
        </p:txBody>
      </p:sp>
      <p:pic>
        <p:nvPicPr>
          <p:cNvPr id="28674" name="Picture 2" descr="Q &amp; A With Residents | Suburban Living Magazine">
            <a:extLst>
              <a:ext uri="{FF2B5EF4-FFF2-40B4-BE49-F238E27FC236}">
                <a16:creationId xmlns:a16="http://schemas.microsoft.com/office/drawing/2014/main" id="{A1A931D3-27B0-4CCE-B90B-11B178F6FA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5480" y="1498733"/>
            <a:ext cx="5554980" cy="3184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5749565"/>
      </p:ext>
    </p:extLst>
  </p:cSld>
  <p:clrMapOvr>
    <a:masterClrMapping/>
  </p:clrMapOvr>
</p:sld>
</file>

<file path=ppt/theme/theme1.xml><?xml version="1.0" encoding="utf-8"?>
<a:theme xmlns:a="http://schemas.openxmlformats.org/drawingml/2006/main" name="NIEM_white">
  <a:themeElements>
    <a:clrScheme name="Custom 4">
      <a:dk1>
        <a:srgbClr val="8B8B8B"/>
      </a:dk1>
      <a:lt1>
        <a:sysClr val="window" lastClr="FFFFFF"/>
      </a:lt1>
      <a:dk2>
        <a:srgbClr val="1F497D"/>
      </a:dk2>
      <a:lt2>
        <a:srgbClr val="EEECE1"/>
      </a:lt2>
      <a:accent1>
        <a:srgbClr val="78C5EA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70C0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gradFill>
          <a:gsLst>
            <a:gs pos="0">
              <a:srgbClr val="9EB3B6"/>
            </a:gs>
            <a:gs pos="100000">
              <a:schemeClr val="bg1"/>
            </a:gs>
          </a:gsLst>
        </a:gradFill>
        <a:ln>
          <a:solidFill>
            <a:srgbClr val="5C7073"/>
          </a:solidFill>
        </a:ln>
        <a:effectLst>
          <a:innerShdw blurRad="371475" dir="13500000">
            <a:schemeClr val="bg1"/>
          </a:innerShdw>
          <a:reflection stA="30000" endPos="10000" dist="12700" dir="5400000" sy="-100000" algn="bl" rotWithShape="0"/>
        </a:effectLst>
      </a:spPr>
      <a:bodyPr tIns="91440" anchor="t" anchorCtr="0"/>
      <a:lstStyle>
        <a:defPPr algn="ctr" fontAlgn="auto">
          <a:lnSpc>
            <a:spcPct val="90000"/>
          </a:lnSpc>
          <a:spcBef>
            <a:spcPts val="0"/>
          </a:spcBef>
          <a:spcAft>
            <a:spcPts val="0"/>
          </a:spcAft>
          <a:defRPr sz="2100" b="1" spc="-50" dirty="0" smtClean="0">
            <a:solidFill>
              <a:srgbClr val="304776"/>
            </a:solidFill>
            <a:latin typeface="Arial"/>
            <a:cs typeface="Arial"/>
          </a:defRPr>
        </a:defPPr>
      </a:lstStyle>
      <a:style>
        <a:lnRef idx="1">
          <a:schemeClr val="dk1"/>
        </a:lnRef>
        <a:fillRef idx="2">
          <a:schemeClr val="dk1"/>
        </a:fillRef>
        <a:effectRef idx="1">
          <a:schemeClr val="dk1"/>
        </a:effectRef>
        <a:fontRef idx="minor">
          <a:schemeClr val="dk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Custom 2">
      <a:dk1>
        <a:srgbClr val="8B8B8B"/>
      </a:dk1>
      <a:lt1>
        <a:sysClr val="window" lastClr="FFFFFF"/>
      </a:lt1>
      <a:dk2>
        <a:srgbClr val="1F497D"/>
      </a:dk2>
      <a:lt2>
        <a:srgbClr val="EEECE1"/>
      </a:lt2>
      <a:accent1>
        <a:srgbClr val="78C5EA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70C0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8DE4B6E5ED562408C4F12FE6BD9C587" ma:contentTypeVersion="0" ma:contentTypeDescription="Create a new document." ma:contentTypeScope="" ma:versionID="ca35eadfb6483595d84bed29bdac0c0d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1b05d82d297216baf5b26c55225140df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77D90CF-AC11-4B86-BF4A-1F694E95DFC8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40DF7210-3627-4F22-97AC-3F948A8AB8F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1A81710-7E9B-414F-9E39-7E88BF98EA6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15116</TotalTime>
  <Words>719</Words>
  <Application>Microsoft Office PowerPoint</Application>
  <PresentationFormat>On-screen Show (4:3)</PresentationFormat>
  <Paragraphs>201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Calibri</vt:lpstr>
      <vt:lpstr>Wingdings</vt:lpstr>
      <vt:lpstr>Wingdings 2</vt:lpstr>
      <vt:lpstr>NIEM_white</vt:lpstr>
      <vt:lpstr>Office Theme</vt:lpstr>
      <vt:lpstr>PowerPoint Presentation</vt:lpstr>
      <vt:lpstr>Housekeeping</vt:lpstr>
      <vt:lpstr>What we accomplished this week</vt:lpstr>
      <vt:lpstr>Mobilizing NIEM          Teams (2020)</vt:lpstr>
      <vt:lpstr>2020 at a glance</vt:lpstr>
      <vt:lpstr>2020 at a glance</vt:lpstr>
      <vt:lpstr>2021 NBAC work Recommendations</vt:lpstr>
      <vt:lpstr>2021 NBAC work Recommendations</vt:lpstr>
      <vt:lpstr>PowerPoint Presentation</vt:lpstr>
      <vt:lpstr>PowerPoint Presentation</vt:lpstr>
      <vt:lpstr>Annual Meeting Overview (14-18 September)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Stephen Sullivan</dc:creator>
  <cp:lastModifiedBy>Stephen Sullivan</cp:lastModifiedBy>
  <cp:revision>254</cp:revision>
  <dcterms:created xsi:type="dcterms:W3CDTF">2020-08-09T20:35:51Z</dcterms:created>
  <dcterms:modified xsi:type="dcterms:W3CDTF">2020-09-17T01:40:54Z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AdHocReviewCycleID">
    <vt:i4>278391441</vt:i4>
  </property>
  <property fmtid="{D5CDD505-2E9C-101B-9397-08002B2CF9AE}" pid="3" name="_NewReviewCycle">
    <vt:lpwstr/>
  </property>
  <property fmtid="{D5CDD505-2E9C-101B-9397-08002B2CF9AE}" pid="4" name="_EmailSubject">
    <vt:lpwstr>niem</vt:lpwstr>
  </property>
  <property fmtid="{D5CDD505-2E9C-101B-9397-08002B2CF9AE}" pid="5" name="_AuthorEmail">
    <vt:lpwstr>thomas.krul@canada.ca</vt:lpwstr>
  </property>
  <property fmtid="{D5CDD505-2E9C-101B-9397-08002B2CF9AE}" pid="6" name="_AuthorEmailDisplayName">
    <vt:lpwstr>Krul, Thomas (PS/SP)</vt:lpwstr>
  </property>
</Properties>
</file>